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23"/>
  </p:notesMasterIdLst>
  <p:sldIdLst>
    <p:sldId id="422" r:id="rId2"/>
    <p:sldId id="410" r:id="rId3"/>
    <p:sldId id="427" r:id="rId4"/>
    <p:sldId id="428" r:id="rId5"/>
    <p:sldId id="429" r:id="rId6"/>
    <p:sldId id="432" r:id="rId7"/>
    <p:sldId id="442" r:id="rId8"/>
    <p:sldId id="411" r:id="rId9"/>
    <p:sldId id="431" r:id="rId10"/>
    <p:sldId id="439" r:id="rId11"/>
    <p:sldId id="430" r:id="rId12"/>
    <p:sldId id="438" r:id="rId13"/>
    <p:sldId id="435" r:id="rId14"/>
    <p:sldId id="440" r:id="rId15"/>
    <p:sldId id="441" r:id="rId16"/>
    <p:sldId id="436" r:id="rId17"/>
    <p:sldId id="437" r:id="rId18"/>
    <p:sldId id="426" r:id="rId19"/>
    <p:sldId id="433" r:id="rId20"/>
    <p:sldId id="434"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7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01A80-DDCA-4156-8CDB-A1022CFDE0A0}"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30D69008-53A5-4E5D-B87F-90B599EAE600}">
      <dgm:prSet phldrT="[Text]"/>
      <dgm:spPr/>
      <dgm:t>
        <a:bodyPr/>
        <a:lstStyle/>
        <a:p>
          <a:r>
            <a:rPr lang="en-US" dirty="0" smtClean="0"/>
            <a:t>SEAM is already Full of Storytelling</a:t>
          </a:r>
          <a:endParaRPr lang="en-US" dirty="0"/>
        </a:p>
      </dgm:t>
    </dgm:pt>
    <dgm:pt modelId="{94958B12-8407-4EDD-8686-C098991DC7A9}" type="parTrans" cxnId="{15CB17E2-5D20-4A0D-B680-3154035C5364}">
      <dgm:prSet/>
      <dgm:spPr/>
      <dgm:t>
        <a:bodyPr/>
        <a:lstStyle/>
        <a:p>
          <a:endParaRPr lang="en-US"/>
        </a:p>
      </dgm:t>
    </dgm:pt>
    <dgm:pt modelId="{7BC86163-6994-40DF-A5D8-E08A85828B65}" type="sibTrans" cxnId="{15CB17E2-5D20-4A0D-B680-3154035C5364}">
      <dgm:prSet/>
      <dgm:spPr/>
      <dgm:t>
        <a:bodyPr/>
        <a:lstStyle/>
        <a:p>
          <a:endParaRPr lang="en-US"/>
        </a:p>
      </dgm:t>
    </dgm:pt>
    <dgm:pt modelId="{84BA1941-2BC0-4D6F-8C22-3D32DF780ED4}">
      <dgm:prSet phldrT="[Text]"/>
      <dgm:spPr/>
      <dgm:t>
        <a:bodyPr/>
        <a:lstStyle/>
        <a:p>
          <a:r>
            <a:rPr lang="en-US" dirty="0" smtClean="0"/>
            <a:t>Pay Attention to Material Storytelling</a:t>
          </a:r>
          <a:endParaRPr lang="en-US" dirty="0"/>
        </a:p>
      </dgm:t>
    </dgm:pt>
    <dgm:pt modelId="{CE87BDD3-F1A9-4643-89EF-8E379E607930}" type="parTrans" cxnId="{72F07E75-BBE8-4EFB-9814-9FBA90A847E0}">
      <dgm:prSet/>
      <dgm:spPr/>
      <dgm:t>
        <a:bodyPr/>
        <a:lstStyle/>
        <a:p>
          <a:endParaRPr lang="en-US"/>
        </a:p>
      </dgm:t>
    </dgm:pt>
    <dgm:pt modelId="{DACC0CD6-522C-4B0C-B2AB-2DAB9079D536}" type="sibTrans" cxnId="{72F07E75-BBE8-4EFB-9814-9FBA90A847E0}">
      <dgm:prSet/>
      <dgm:spPr/>
      <dgm:t>
        <a:bodyPr/>
        <a:lstStyle/>
        <a:p>
          <a:endParaRPr lang="en-US"/>
        </a:p>
      </dgm:t>
    </dgm:pt>
    <dgm:pt modelId="{0988F712-5851-4378-A591-271752B740DC}">
      <dgm:prSet phldrT="[Text]"/>
      <dgm:spPr/>
      <dgm:t>
        <a:bodyPr/>
        <a:lstStyle/>
        <a:p>
          <a:r>
            <a:rPr lang="en-US" dirty="0" smtClean="0"/>
            <a:t>Strategy is Storytelling</a:t>
          </a:r>
          <a:endParaRPr lang="en-US" dirty="0"/>
        </a:p>
      </dgm:t>
    </dgm:pt>
    <dgm:pt modelId="{3C6759A9-68D8-4D45-BC71-D9DF1407E218}" type="parTrans" cxnId="{A06D3958-33BA-41BC-8D44-2AFA9CC9B589}">
      <dgm:prSet/>
      <dgm:spPr/>
      <dgm:t>
        <a:bodyPr/>
        <a:lstStyle/>
        <a:p>
          <a:endParaRPr lang="en-US"/>
        </a:p>
      </dgm:t>
    </dgm:pt>
    <dgm:pt modelId="{E1968246-7A62-4797-BFD2-D57E8659443E}" type="sibTrans" cxnId="{A06D3958-33BA-41BC-8D44-2AFA9CC9B589}">
      <dgm:prSet/>
      <dgm:spPr/>
      <dgm:t>
        <a:bodyPr/>
        <a:lstStyle/>
        <a:p>
          <a:endParaRPr lang="en-US"/>
        </a:p>
      </dgm:t>
    </dgm:pt>
    <dgm:pt modelId="{C878F137-0A5B-4BA0-9721-8924FE860BD3}">
      <dgm:prSet phldrT="[Text]"/>
      <dgm:spPr/>
      <dgm:t>
        <a:bodyPr/>
        <a:lstStyle/>
        <a:p>
          <a:r>
            <a:rPr lang="en-US" dirty="0" smtClean="0"/>
            <a:t>3C’s is already Storytelling</a:t>
          </a:r>
          <a:endParaRPr lang="en-US" dirty="0"/>
        </a:p>
      </dgm:t>
    </dgm:pt>
    <dgm:pt modelId="{CE8B4EAA-AB9D-41A4-ABDF-577093838368}" type="parTrans" cxnId="{9BA528A6-339C-40F8-A2D8-66F6B458CF97}">
      <dgm:prSet/>
      <dgm:spPr/>
      <dgm:t>
        <a:bodyPr/>
        <a:lstStyle/>
        <a:p>
          <a:endParaRPr lang="en-US"/>
        </a:p>
      </dgm:t>
    </dgm:pt>
    <dgm:pt modelId="{F4CDCE75-20C5-4E90-AEE3-958FF32C0D99}" type="sibTrans" cxnId="{9BA528A6-339C-40F8-A2D8-66F6B458CF97}">
      <dgm:prSet/>
      <dgm:spPr/>
      <dgm:t>
        <a:bodyPr/>
        <a:lstStyle/>
        <a:p>
          <a:endParaRPr lang="en-US"/>
        </a:p>
      </dgm:t>
    </dgm:pt>
    <dgm:pt modelId="{72ACE9CA-2ADD-4FFF-BE17-1EF68E6700EB}" type="pres">
      <dgm:prSet presAssocID="{C1C01A80-DDCA-4156-8CDB-A1022CFDE0A0}" presName="matrix" presStyleCnt="0">
        <dgm:presLayoutVars>
          <dgm:chMax val="1"/>
          <dgm:dir/>
          <dgm:resizeHandles val="exact"/>
        </dgm:presLayoutVars>
      </dgm:prSet>
      <dgm:spPr/>
      <dgm:t>
        <a:bodyPr/>
        <a:lstStyle/>
        <a:p>
          <a:endParaRPr lang="en-US"/>
        </a:p>
      </dgm:t>
    </dgm:pt>
    <dgm:pt modelId="{1B093AD9-015E-43B6-AC10-A94E6F366FB9}" type="pres">
      <dgm:prSet presAssocID="{C1C01A80-DDCA-4156-8CDB-A1022CFDE0A0}" presName="diamond" presStyleLbl="bgShp" presStyleIdx="0" presStyleCnt="1"/>
      <dgm:spPr/>
    </dgm:pt>
    <dgm:pt modelId="{4A211BB0-F835-4E86-B266-18691425E5E9}" type="pres">
      <dgm:prSet presAssocID="{C1C01A80-DDCA-4156-8CDB-A1022CFDE0A0}" presName="quad1" presStyleLbl="node1" presStyleIdx="0" presStyleCnt="4">
        <dgm:presLayoutVars>
          <dgm:chMax val="0"/>
          <dgm:chPref val="0"/>
          <dgm:bulletEnabled val="1"/>
        </dgm:presLayoutVars>
      </dgm:prSet>
      <dgm:spPr/>
      <dgm:t>
        <a:bodyPr/>
        <a:lstStyle/>
        <a:p>
          <a:endParaRPr lang="en-US"/>
        </a:p>
      </dgm:t>
    </dgm:pt>
    <dgm:pt modelId="{C2B51BD5-5A4F-4365-A76C-D59BBBE62C86}" type="pres">
      <dgm:prSet presAssocID="{C1C01A80-DDCA-4156-8CDB-A1022CFDE0A0}" presName="quad2" presStyleLbl="node1" presStyleIdx="1" presStyleCnt="4">
        <dgm:presLayoutVars>
          <dgm:chMax val="0"/>
          <dgm:chPref val="0"/>
          <dgm:bulletEnabled val="1"/>
        </dgm:presLayoutVars>
      </dgm:prSet>
      <dgm:spPr/>
      <dgm:t>
        <a:bodyPr/>
        <a:lstStyle/>
        <a:p>
          <a:endParaRPr lang="en-US"/>
        </a:p>
      </dgm:t>
    </dgm:pt>
    <dgm:pt modelId="{73A91614-9B3D-43BA-AA9F-AEAC86EAE993}" type="pres">
      <dgm:prSet presAssocID="{C1C01A80-DDCA-4156-8CDB-A1022CFDE0A0}" presName="quad3" presStyleLbl="node1" presStyleIdx="2" presStyleCnt="4">
        <dgm:presLayoutVars>
          <dgm:chMax val="0"/>
          <dgm:chPref val="0"/>
          <dgm:bulletEnabled val="1"/>
        </dgm:presLayoutVars>
      </dgm:prSet>
      <dgm:spPr/>
      <dgm:t>
        <a:bodyPr/>
        <a:lstStyle/>
        <a:p>
          <a:endParaRPr lang="en-US"/>
        </a:p>
      </dgm:t>
    </dgm:pt>
    <dgm:pt modelId="{F0A5EA68-263D-4FB7-B774-F68EEBE0AB0A}" type="pres">
      <dgm:prSet presAssocID="{C1C01A80-DDCA-4156-8CDB-A1022CFDE0A0}" presName="quad4" presStyleLbl="node1" presStyleIdx="3" presStyleCnt="4">
        <dgm:presLayoutVars>
          <dgm:chMax val="0"/>
          <dgm:chPref val="0"/>
          <dgm:bulletEnabled val="1"/>
        </dgm:presLayoutVars>
      </dgm:prSet>
      <dgm:spPr/>
      <dgm:t>
        <a:bodyPr/>
        <a:lstStyle/>
        <a:p>
          <a:endParaRPr lang="en-US"/>
        </a:p>
      </dgm:t>
    </dgm:pt>
  </dgm:ptLst>
  <dgm:cxnLst>
    <dgm:cxn modelId="{64F00817-1A31-7844-B02E-EC7985A7DD8B}" type="presOf" srcId="{0988F712-5851-4378-A591-271752B740DC}" destId="{73A91614-9B3D-43BA-AA9F-AEAC86EAE993}" srcOrd="0" destOrd="0" presId="urn:microsoft.com/office/officeart/2005/8/layout/matrix3"/>
    <dgm:cxn modelId="{15CB17E2-5D20-4A0D-B680-3154035C5364}" srcId="{C1C01A80-DDCA-4156-8CDB-A1022CFDE0A0}" destId="{30D69008-53A5-4E5D-B87F-90B599EAE600}" srcOrd="0" destOrd="0" parTransId="{94958B12-8407-4EDD-8686-C098991DC7A9}" sibTransId="{7BC86163-6994-40DF-A5D8-E08A85828B65}"/>
    <dgm:cxn modelId="{720E4D8F-E794-154C-BFE3-7E4B39A6D93C}" type="presOf" srcId="{30D69008-53A5-4E5D-B87F-90B599EAE600}" destId="{4A211BB0-F835-4E86-B266-18691425E5E9}" srcOrd="0" destOrd="0" presId="urn:microsoft.com/office/officeart/2005/8/layout/matrix3"/>
    <dgm:cxn modelId="{649A8A9E-D00E-B445-A09E-AE2F87E93BA3}" type="presOf" srcId="{84BA1941-2BC0-4D6F-8C22-3D32DF780ED4}" destId="{C2B51BD5-5A4F-4365-A76C-D59BBBE62C86}" srcOrd="0" destOrd="0" presId="urn:microsoft.com/office/officeart/2005/8/layout/matrix3"/>
    <dgm:cxn modelId="{4A1BF93B-F820-DB43-9A81-9B820D46F228}" type="presOf" srcId="{C878F137-0A5B-4BA0-9721-8924FE860BD3}" destId="{F0A5EA68-263D-4FB7-B774-F68EEBE0AB0A}" srcOrd="0" destOrd="0" presId="urn:microsoft.com/office/officeart/2005/8/layout/matrix3"/>
    <dgm:cxn modelId="{B9580349-EB8E-7643-8703-B8C596312CF7}" type="presOf" srcId="{C1C01A80-DDCA-4156-8CDB-A1022CFDE0A0}" destId="{72ACE9CA-2ADD-4FFF-BE17-1EF68E6700EB}" srcOrd="0" destOrd="0" presId="urn:microsoft.com/office/officeart/2005/8/layout/matrix3"/>
    <dgm:cxn modelId="{A06D3958-33BA-41BC-8D44-2AFA9CC9B589}" srcId="{C1C01A80-DDCA-4156-8CDB-A1022CFDE0A0}" destId="{0988F712-5851-4378-A591-271752B740DC}" srcOrd="2" destOrd="0" parTransId="{3C6759A9-68D8-4D45-BC71-D9DF1407E218}" sibTransId="{E1968246-7A62-4797-BFD2-D57E8659443E}"/>
    <dgm:cxn modelId="{72F07E75-BBE8-4EFB-9814-9FBA90A847E0}" srcId="{C1C01A80-DDCA-4156-8CDB-A1022CFDE0A0}" destId="{84BA1941-2BC0-4D6F-8C22-3D32DF780ED4}" srcOrd="1" destOrd="0" parTransId="{CE87BDD3-F1A9-4643-89EF-8E379E607930}" sibTransId="{DACC0CD6-522C-4B0C-B2AB-2DAB9079D536}"/>
    <dgm:cxn modelId="{9BA528A6-339C-40F8-A2D8-66F6B458CF97}" srcId="{C1C01A80-DDCA-4156-8CDB-A1022CFDE0A0}" destId="{C878F137-0A5B-4BA0-9721-8924FE860BD3}" srcOrd="3" destOrd="0" parTransId="{CE8B4EAA-AB9D-41A4-ABDF-577093838368}" sibTransId="{F4CDCE75-20C5-4E90-AEE3-958FF32C0D99}"/>
    <dgm:cxn modelId="{1014699F-C064-9041-A977-953E4FCE2504}" type="presParOf" srcId="{72ACE9CA-2ADD-4FFF-BE17-1EF68E6700EB}" destId="{1B093AD9-015E-43B6-AC10-A94E6F366FB9}" srcOrd="0" destOrd="0" presId="urn:microsoft.com/office/officeart/2005/8/layout/matrix3"/>
    <dgm:cxn modelId="{57BA55BC-B750-3542-BEF4-BACD3644E331}" type="presParOf" srcId="{72ACE9CA-2ADD-4FFF-BE17-1EF68E6700EB}" destId="{4A211BB0-F835-4E86-B266-18691425E5E9}" srcOrd="1" destOrd="0" presId="urn:microsoft.com/office/officeart/2005/8/layout/matrix3"/>
    <dgm:cxn modelId="{8EE5E413-A525-3C46-BEBA-F339CBFEE589}" type="presParOf" srcId="{72ACE9CA-2ADD-4FFF-BE17-1EF68E6700EB}" destId="{C2B51BD5-5A4F-4365-A76C-D59BBBE62C86}" srcOrd="2" destOrd="0" presId="urn:microsoft.com/office/officeart/2005/8/layout/matrix3"/>
    <dgm:cxn modelId="{5A9967E2-5ABE-7C40-8A1A-579F90B6F942}" type="presParOf" srcId="{72ACE9CA-2ADD-4FFF-BE17-1EF68E6700EB}" destId="{73A91614-9B3D-43BA-AA9F-AEAC86EAE993}" srcOrd="3" destOrd="0" presId="urn:microsoft.com/office/officeart/2005/8/layout/matrix3"/>
    <dgm:cxn modelId="{8C5213B4-1F86-F842-BEF9-880E3BEE0B7B}" type="presParOf" srcId="{72ACE9CA-2ADD-4FFF-BE17-1EF68E6700EB}" destId="{F0A5EA68-263D-4FB7-B774-F68EEBE0AB0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7C5B0-5227-4C8B-AA01-92D448A818AF}"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n-US"/>
        </a:p>
      </dgm:t>
    </dgm:pt>
    <dgm:pt modelId="{0AA34E75-C871-4636-82AC-E87B52167F2D}">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7951B0F9-C179-4EF5-82AB-9C0960BAD989}" type="parTrans" cxnId="{650CFF69-2CB2-4304-8E6F-0C50330F4E83}">
      <dgm:prSet/>
      <dgm:spPr/>
      <dgm:t>
        <a:bodyPr/>
        <a:lstStyle/>
        <a:p>
          <a:endParaRPr lang="en-US"/>
        </a:p>
      </dgm:t>
    </dgm:pt>
    <dgm:pt modelId="{D4C38F3D-FB10-4FFF-B562-EB61B4FD0556}" type="sibTrans" cxnId="{650CFF69-2CB2-4304-8E6F-0C50330F4E83}">
      <dgm:prSet/>
      <dgm:spPr/>
      <dgm:t>
        <a:bodyPr/>
        <a:lstStyle/>
        <a:p>
          <a:endParaRPr lang="en-US"/>
        </a:p>
      </dgm:t>
    </dgm:pt>
    <dgm:pt modelId="{AC3E7205-C590-4C12-9D02-2D2D91E25E73}">
      <dgm:prSet phldrT="[Text]" custT="1"/>
      <dgm:spPr/>
      <dgm:t>
        <a:bodyPr/>
        <a:lstStyle/>
        <a:p>
          <a:r>
            <a:rPr lang="en-US" sz="1000" b="1" dirty="0" smtClean="0"/>
            <a:t>What is TRUE STORYTELLING </a:t>
          </a:r>
          <a:r>
            <a:rPr lang="en-US" sz="1800" b="1" dirty="0" smtClean="0"/>
            <a:t>now</a:t>
          </a:r>
          <a:r>
            <a:rPr lang="en-US" sz="1000" b="1" dirty="0" smtClean="0"/>
            <a:t>?</a:t>
          </a:r>
          <a:endParaRPr lang="en-US" sz="1000" b="1" dirty="0"/>
        </a:p>
      </dgm:t>
    </dgm:pt>
    <dgm:pt modelId="{C72E16C8-A3A3-4D61-BA9F-136C8BBE749A}" type="parTrans" cxnId="{3417AD69-EAA2-43F0-8528-859C472288BF}">
      <dgm:prSet/>
      <dgm:spPr/>
      <dgm:t>
        <a:bodyPr/>
        <a:lstStyle/>
        <a:p>
          <a:endParaRPr lang="en-US"/>
        </a:p>
      </dgm:t>
    </dgm:pt>
    <dgm:pt modelId="{188A0AD8-3361-466A-980F-FD629CABEA5D}" type="sibTrans" cxnId="{3417AD69-EAA2-43F0-8528-859C472288BF}">
      <dgm:prSet/>
      <dgm:spPr/>
      <dgm:t>
        <a:bodyPr/>
        <a:lstStyle/>
        <a:p>
          <a:endParaRPr lang="en-US"/>
        </a:p>
      </dgm:t>
    </dgm:pt>
    <dgm:pt modelId="{053550CC-D558-47D3-BB85-AEC146FC1E73}">
      <dgm:prSet phldrT="[Text]"/>
      <dgm:spPr/>
      <dgm:t>
        <a:bodyPr/>
        <a:lstStyle/>
        <a:p>
          <a:r>
            <a:rPr lang="en-US" b="1" dirty="0" smtClean="0"/>
            <a:t>How to plan FUTURE?</a:t>
          </a:r>
          <a:endParaRPr lang="en-US" b="1" dirty="0"/>
        </a:p>
      </dgm:t>
    </dgm:pt>
    <dgm:pt modelId="{EEAEC8F7-C456-4B17-A39A-8C9F0CE7FF7F}" type="parTrans" cxnId="{671463A1-BD77-4E7B-8641-51B69E711DE6}">
      <dgm:prSet/>
      <dgm:spPr/>
      <dgm:t>
        <a:bodyPr/>
        <a:lstStyle/>
        <a:p>
          <a:endParaRPr lang="en-US"/>
        </a:p>
      </dgm:t>
    </dgm:pt>
    <dgm:pt modelId="{274A1F7C-FF7D-49DF-BC19-A31740450024}" type="sibTrans" cxnId="{671463A1-BD77-4E7B-8641-51B69E711DE6}">
      <dgm:prSet/>
      <dgm:spPr/>
      <dgm:t>
        <a:bodyPr/>
        <a:lstStyle/>
        <a:p>
          <a:endParaRPr lang="en-US"/>
        </a:p>
      </dgm:t>
    </dgm:pt>
    <dgm:pt modelId="{C86AF644-A202-465B-986C-F66F4C0A09FE}">
      <dgm:prSet phldrT="[Text]"/>
      <dgm:spPr/>
      <dgm:t>
        <a:bodyPr/>
        <a:lstStyle/>
        <a:p>
          <a:r>
            <a:rPr lang="en-US" b="1" dirty="0" smtClean="0"/>
            <a:t>When &amp; Where to do PROJECT</a:t>
          </a:r>
          <a:r>
            <a:rPr lang="en-US" b="1" baseline="30000" dirty="0" smtClean="0"/>
            <a:t>?</a:t>
          </a:r>
          <a:endParaRPr lang="en-US" b="1" dirty="0"/>
        </a:p>
      </dgm:t>
    </dgm:pt>
    <dgm:pt modelId="{C779C0AF-D271-4A58-BB19-C35BD8C60CE1}" type="parTrans" cxnId="{A154A5B9-5EC8-471A-96F8-FE21466BD2C0}">
      <dgm:prSet/>
      <dgm:spPr/>
      <dgm:t>
        <a:bodyPr/>
        <a:lstStyle/>
        <a:p>
          <a:endParaRPr lang="en-US"/>
        </a:p>
      </dgm:t>
    </dgm:pt>
    <dgm:pt modelId="{FD225BFA-EC92-4709-8193-75F266C9714F}" type="sibTrans" cxnId="{A154A5B9-5EC8-471A-96F8-FE21466BD2C0}">
      <dgm:prSet/>
      <dgm:spPr/>
      <dgm:t>
        <a:bodyPr/>
        <a:lstStyle/>
        <a:p>
          <a:endParaRPr lang="en-US"/>
        </a:p>
      </dgm:t>
    </dgm:pt>
    <dgm:pt modelId="{ABCADF7A-7ED1-44EC-B608-BFA2456D0BF1}">
      <dgm:prSet phldrT="[Text]"/>
      <dgm:spPr/>
      <dgm:t>
        <a:bodyPr/>
        <a:lstStyle/>
        <a:p>
          <a:r>
            <a:rPr lang="en-US" b="1" dirty="0" smtClean="0"/>
            <a:t>Reflect on OUTCOMES?</a:t>
          </a:r>
          <a:endParaRPr lang="en-US" b="1" dirty="0"/>
        </a:p>
      </dgm:t>
    </dgm:pt>
    <dgm:pt modelId="{8A1E2C0D-A1DE-4345-9535-20746F249212}" type="parTrans" cxnId="{9426A0FF-575B-4451-AC2F-24F426AAFB4C}">
      <dgm:prSet/>
      <dgm:spPr/>
      <dgm:t>
        <a:bodyPr/>
        <a:lstStyle/>
        <a:p>
          <a:endParaRPr lang="en-US"/>
        </a:p>
      </dgm:t>
    </dgm:pt>
    <dgm:pt modelId="{550C664F-08C6-4AB0-A8BA-427258162553}" type="sibTrans" cxnId="{9426A0FF-575B-4451-AC2F-24F426AAFB4C}">
      <dgm:prSet/>
      <dgm:spPr/>
      <dgm:t>
        <a:bodyPr/>
        <a:lstStyle/>
        <a:p>
          <a:endParaRPr lang="en-US"/>
        </a:p>
      </dgm:t>
    </dgm:pt>
    <dgm:pt modelId="{DA4DB111-7C98-44ED-BC7C-C91D7DDAE81E}" type="pres">
      <dgm:prSet presAssocID="{78A7C5B0-5227-4C8B-AA01-92D448A818AF}" presName="Name0" presStyleCnt="0">
        <dgm:presLayoutVars>
          <dgm:chMax val="1"/>
          <dgm:dir/>
          <dgm:animLvl val="ctr"/>
          <dgm:resizeHandles val="exact"/>
        </dgm:presLayoutVars>
      </dgm:prSet>
      <dgm:spPr/>
      <dgm:t>
        <a:bodyPr/>
        <a:lstStyle/>
        <a:p>
          <a:endParaRPr lang="en-US"/>
        </a:p>
      </dgm:t>
    </dgm:pt>
    <dgm:pt modelId="{E6AF0A74-5C53-4808-8A77-31B80B0E5BF6}" type="pres">
      <dgm:prSet presAssocID="{0AA34E75-C871-4636-82AC-E87B52167F2D}" presName="centerShape" presStyleLbl="node0" presStyleIdx="0" presStyleCnt="1" custScaleX="191991" custScaleY="176335"/>
      <dgm:spPr/>
      <dgm:t>
        <a:bodyPr/>
        <a:lstStyle/>
        <a:p>
          <a:endParaRPr lang="en-US"/>
        </a:p>
      </dgm:t>
    </dgm:pt>
    <dgm:pt modelId="{21E2B31A-E4B2-4ECF-88AA-8FCC85E6F254}" type="pres">
      <dgm:prSet presAssocID="{AC3E7205-C590-4C12-9D02-2D2D91E25E73}" presName="node" presStyleLbl="node1" presStyleIdx="0" presStyleCnt="4" custScaleX="149556" custScaleY="78032" custRadScaleRad="123130" custRadScaleInc="-1167">
        <dgm:presLayoutVars>
          <dgm:bulletEnabled val="1"/>
        </dgm:presLayoutVars>
      </dgm:prSet>
      <dgm:spPr/>
      <dgm:t>
        <a:bodyPr/>
        <a:lstStyle/>
        <a:p>
          <a:endParaRPr lang="en-US"/>
        </a:p>
      </dgm:t>
    </dgm:pt>
    <dgm:pt modelId="{A740D28C-C6E5-4D3D-829E-B2E72DEC6932}" type="pres">
      <dgm:prSet presAssocID="{AC3E7205-C590-4C12-9D02-2D2D91E25E73}" presName="dummy" presStyleCnt="0"/>
      <dgm:spPr/>
      <dgm:t>
        <a:bodyPr/>
        <a:lstStyle/>
        <a:p>
          <a:endParaRPr lang="en-US"/>
        </a:p>
      </dgm:t>
    </dgm:pt>
    <dgm:pt modelId="{C09C0B9D-C626-4352-937F-E565C32A1F1A}" type="pres">
      <dgm:prSet presAssocID="{188A0AD8-3361-466A-980F-FD629CABEA5D}" presName="sibTrans" presStyleLbl="sibTrans2D1" presStyleIdx="0" presStyleCnt="4"/>
      <dgm:spPr/>
      <dgm:t>
        <a:bodyPr/>
        <a:lstStyle/>
        <a:p>
          <a:endParaRPr lang="en-US"/>
        </a:p>
      </dgm:t>
    </dgm:pt>
    <dgm:pt modelId="{18949E23-5716-41EE-8482-AD899487C22A}" type="pres">
      <dgm:prSet presAssocID="{053550CC-D558-47D3-BB85-AEC146FC1E73}" presName="node" presStyleLbl="node1" presStyleIdx="1" presStyleCnt="4" custScaleX="119164" custScaleY="104823" custRadScaleRad="162916" custRadScaleInc="811">
        <dgm:presLayoutVars>
          <dgm:bulletEnabled val="1"/>
        </dgm:presLayoutVars>
      </dgm:prSet>
      <dgm:spPr/>
      <dgm:t>
        <a:bodyPr/>
        <a:lstStyle/>
        <a:p>
          <a:endParaRPr lang="en-US"/>
        </a:p>
      </dgm:t>
    </dgm:pt>
    <dgm:pt modelId="{22544C63-152D-4BA0-B4E1-6E36758E97BB}" type="pres">
      <dgm:prSet presAssocID="{053550CC-D558-47D3-BB85-AEC146FC1E73}" presName="dummy" presStyleCnt="0"/>
      <dgm:spPr/>
      <dgm:t>
        <a:bodyPr/>
        <a:lstStyle/>
        <a:p>
          <a:endParaRPr lang="en-US"/>
        </a:p>
      </dgm:t>
    </dgm:pt>
    <dgm:pt modelId="{47906407-956C-4DBE-95F5-60B3E34737A1}" type="pres">
      <dgm:prSet presAssocID="{274A1F7C-FF7D-49DF-BC19-A31740450024}" presName="sibTrans" presStyleLbl="sibTrans2D1" presStyleIdx="1" presStyleCnt="4"/>
      <dgm:spPr/>
      <dgm:t>
        <a:bodyPr/>
        <a:lstStyle/>
        <a:p>
          <a:endParaRPr lang="en-US"/>
        </a:p>
      </dgm:t>
    </dgm:pt>
    <dgm:pt modelId="{585FE9A8-D8F9-48B3-BD89-BCB8D40C3B62}" type="pres">
      <dgm:prSet presAssocID="{C86AF644-A202-465B-986C-F66F4C0A09FE}" presName="node" presStyleLbl="node1" presStyleIdx="2" presStyleCnt="4" custScaleX="142137" custScaleY="83273" custRadScaleRad="125302" custRadScaleInc="2293">
        <dgm:presLayoutVars>
          <dgm:bulletEnabled val="1"/>
        </dgm:presLayoutVars>
      </dgm:prSet>
      <dgm:spPr/>
      <dgm:t>
        <a:bodyPr/>
        <a:lstStyle/>
        <a:p>
          <a:endParaRPr lang="en-US"/>
        </a:p>
      </dgm:t>
    </dgm:pt>
    <dgm:pt modelId="{61A87214-CB21-4889-AF91-57B4116DD7F6}" type="pres">
      <dgm:prSet presAssocID="{C86AF644-A202-465B-986C-F66F4C0A09FE}" presName="dummy" presStyleCnt="0"/>
      <dgm:spPr/>
      <dgm:t>
        <a:bodyPr/>
        <a:lstStyle/>
        <a:p>
          <a:endParaRPr lang="en-US"/>
        </a:p>
      </dgm:t>
    </dgm:pt>
    <dgm:pt modelId="{607E6A0A-3655-4CA6-91D8-44B285A4941A}" type="pres">
      <dgm:prSet presAssocID="{FD225BFA-EC92-4709-8193-75F266C9714F}" presName="sibTrans" presStyleLbl="sibTrans2D1" presStyleIdx="2" presStyleCnt="4"/>
      <dgm:spPr/>
      <dgm:t>
        <a:bodyPr/>
        <a:lstStyle/>
        <a:p>
          <a:endParaRPr lang="en-US"/>
        </a:p>
      </dgm:t>
    </dgm:pt>
    <dgm:pt modelId="{819BC320-0E3F-4F15-A919-57F70CA02FCD}" type="pres">
      <dgm:prSet presAssocID="{ABCADF7A-7ED1-44EC-B608-BFA2456D0BF1}" presName="node" presStyleLbl="node1" presStyleIdx="3" presStyleCnt="4" custScaleX="119648" custScaleY="85516" custRadScaleRad="152614" custRadScaleInc="6043">
        <dgm:presLayoutVars>
          <dgm:bulletEnabled val="1"/>
        </dgm:presLayoutVars>
      </dgm:prSet>
      <dgm:spPr/>
      <dgm:t>
        <a:bodyPr/>
        <a:lstStyle/>
        <a:p>
          <a:endParaRPr lang="en-US"/>
        </a:p>
      </dgm:t>
    </dgm:pt>
    <dgm:pt modelId="{46156E6F-80BF-4EEB-9889-1CA1A20B7461}" type="pres">
      <dgm:prSet presAssocID="{ABCADF7A-7ED1-44EC-B608-BFA2456D0BF1}" presName="dummy" presStyleCnt="0"/>
      <dgm:spPr/>
      <dgm:t>
        <a:bodyPr/>
        <a:lstStyle/>
        <a:p>
          <a:endParaRPr lang="en-US"/>
        </a:p>
      </dgm:t>
    </dgm:pt>
    <dgm:pt modelId="{0DD71EEF-493C-4E91-89BE-3AD922D5DFEC}" type="pres">
      <dgm:prSet presAssocID="{550C664F-08C6-4AB0-A8BA-427258162553}" presName="sibTrans" presStyleLbl="sibTrans2D1" presStyleIdx="3" presStyleCnt="4"/>
      <dgm:spPr/>
      <dgm:t>
        <a:bodyPr/>
        <a:lstStyle/>
        <a:p>
          <a:endParaRPr lang="en-US"/>
        </a:p>
      </dgm:t>
    </dgm:pt>
  </dgm:ptLst>
  <dgm:cxnLst>
    <dgm:cxn modelId="{11BEE862-42AD-8D4A-803A-55182FFCCC88}" type="presOf" srcId="{550C664F-08C6-4AB0-A8BA-427258162553}" destId="{0DD71EEF-493C-4E91-89BE-3AD922D5DFEC}" srcOrd="0" destOrd="0" presId="urn:microsoft.com/office/officeart/2005/8/layout/radial6"/>
    <dgm:cxn modelId="{9426A0FF-575B-4451-AC2F-24F426AAFB4C}" srcId="{0AA34E75-C871-4636-82AC-E87B52167F2D}" destId="{ABCADF7A-7ED1-44EC-B608-BFA2456D0BF1}" srcOrd="3" destOrd="0" parTransId="{8A1E2C0D-A1DE-4345-9535-20746F249212}" sibTransId="{550C664F-08C6-4AB0-A8BA-427258162553}"/>
    <dgm:cxn modelId="{671463A1-BD77-4E7B-8641-51B69E711DE6}" srcId="{0AA34E75-C871-4636-82AC-E87B52167F2D}" destId="{053550CC-D558-47D3-BB85-AEC146FC1E73}" srcOrd="1" destOrd="0" parTransId="{EEAEC8F7-C456-4B17-A39A-8C9F0CE7FF7F}" sibTransId="{274A1F7C-FF7D-49DF-BC19-A31740450024}"/>
    <dgm:cxn modelId="{5488ED01-B9CD-6E41-BD07-1075AF5F010A}" type="presOf" srcId="{C86AF644-A202-465B-986C-F66F4C0A09FE}" destId="{585FE9A8-D8F9-48B3-BD89-BCB8D40C3B62}" srcOrd="0" destOrd="0" presId="urn:microsoft.com/office/officeart/2005/8/layout/radial6"/>
    <dgm:cxn modelId="{CAFCD20F-0457-FE40-BAC4-69A25193CA90}" type="presOf" srcId="{ABCADF7A-7ED1-44EC-B608-BFA2456D0BF1}" destId="{819BC320-0E3F-4F15-A919-57F70CA02FCD}" srcOrd="0" destOrd="0" presId="urn:microsoft.com/office/officeart/2005/8/layout/radial6"/>
    <dgm:cxn modelId="{A154A5B9-5EC8-471A-96F8-FE21466BD2C0}" srcId="{0AA34E75-C871-4636-82AC-E87B52167F2D}" destId="{C86AF644-A202-465B-986C-F66F4C0A09FE}" srcOrd="2" destOrd="0" parTransId="{C779C0AF-D271-4A58-BB19-C35BD8C60CE1}" sibTransId="{FD225BFA-EC92-4709-8193-75F266C9714F}"/>
    <dgm:cxn modelId="{3BC14103-2987-E945-B8D4-AB6BD59D7F4D}" type="presOf" srcId="{0AA34E75-C871-4636-82AC-E87B52167F2D}" destId="{E6AF0A74-5C53-4808-8A77-31B80B0E5BF6}" srcOrd="0" destOrd="0" presId="urn:microsoft.com/office/officeart/2005/8/layout/radial6"/>
    <dgm:cxn modelId="{3417AD69-EAA2-43F0-8528-859C472288BF}" srcId="{0AA34E75-C871-4636-82AC-E87B52167F2D}" destId="{AC3E7205-C590-4C12-9D02-2D2D91E25E73}" srcOrd="0" destOrd="0" parTransId="{C72E16C8-A3A3-4D61-BA9F-136C8BBE749A}" sibTransId="{188A0AD8-3361-466A-980F-FD629CABEA5D}"/>
    <dgm:cxn modelId="{AF2E7720-127D-DA48-86F2-37E9A810C83F}" type="presOf" srcId="{274A1F7C-FF7D-49DF-BC19-A31740450024}" destId="{47906407-956C-4DBE-95F5-60B3E34737A1}" srcOrd="0" destOrd="0" presId="urn:microsoft.com/office/officeart/2005/8/layout/radial6"/>
    <dgm:cxn modelId="{C3EDE12A-D4E9-8C43-8694-74D1B6054068}" type="presOf" srcId="{053550CC-D558-47D3-BB85-AEC146FC1E73}" destId="{18949E23-5716-41EE-8482-AD899487C22A}" srcOrd="0" destOrd="0" presId="urn:microsoft.com/office/officeart/2005/8/layout/radial6"/>
    <dgm:cxn modelId="{5B5C96A9-8ADF-FD4D-9592-693DA1E7D417}" type="presOf" srcId="{FD225BFA-EC92-4709-8193-75F266C9714F}" destId="{607E6A0A-3655-4CA6-91D8-44B285A4941A}" srcOrd="0" destOrd="0" presId="urn:microsoft.com/office/officeart/2005/8/layout/radial6"/>
    <dgm:cxn modelId="{1C83956B-1C9C-A74A-A570-D8EEA73F68AE}" type="presOf" srcId="{188A0AD8-3361-466A-980F-FD629CABEA5D}" destId="{C09C0B9D-C626-4352-937F-E565C32A1F1A}" srcOrd="0" destOrd="0" presId="urn:microsoft.com/office/officeart/2005/8/layout/radial6"/>
    <dgm:cxn modelId="{9BC358F9-4EA0-1D4A-8710-2CC68F723532}" type="presOf" srcId="{78A7C5B0-5227-4C8B-AA01-92D448A818AF}" destId="{DA4DB111-7C98-44ED-BC7C-C91D7DDAE81E}" srcOrd="0" destOrd="0" presId="urn:microsoft.com/office/officeart/2005/8/layout/radial6"/>
    <dgm:cxn modelId="{650CFF69-2CB2-4304-8E6F-0C50330F4E83}" srcId="{78A7C5B0-5227-4C8B-AA01-92D448A818AF}" destId="{0AA34E75-C871-4636-82AC-E87B52167F2D}" srcOrd="0" destOrd="0" parTransId="{7951B0F9-C179-4EF5-82AB-9C0960BAD989}" sibTransId="{D4C38F3D-FB10-4FFF-B562-EB61B4FD0556}"/>
    <dgm:cxn modelId="{34008BC2-E2B6-FE42-BAD1-37E4CC8DF39C}" type="presOf" srcId="{AC3E7205-C590-4C12-9D02-2D2D91E25E73}" destId="{21E2B31A-E4B2-4ECF-88AA-8FCC85E6F254}" srcOrd="0" destOrd="0" presId="urn:microsoft.com/office/officeart/2005/8/layout/radial6"/>
    <dgm:cxn modelId="{50F12195-A68F-894F-AD7B-3FF8057D221D}" type="presParOf" srcId="{DA4DB111-7C98-44ED-BC7C-C91D7DDAE81E}" destId="{E6AF0A74-5C53-4808-8A77-31B80B0E5BF6}" srcOrd="0" destOrd="0" presId="urn:microsoft.com/office/officeart/2005/8/layout/radial6"/>
    <dgm:cxn modelId="{74455FE6-B50C-E74A-9AB7-43597D4A9861}" type="presParOf" srcId="{DA4DB111-7C98-44ED-BC7C-C91D7DDAE81E}" destId="{21E2B31A-E4B2-4ECF-88AA-8FCC85E6F254}" srcOrd="1" destOrd="0" presId="urn:microsoft.com/office/officeart/2005/8/layout/radial6"/>
    <dgm:cxn modelId="{03239007-F6C8-5D4F-8C75-D41243F5E08E}" type="presParOf" srcId="{DA4DB111-7C98-44ED-BC7C-C91D7DDAE81E}" destId="{A740D28C-C6E5-4D3D-829E-B2E72DEC6932}" srcOrd="2" destOrd="0" presId="urn:microsoft.com/office/officeart/2005/8/layout/radial6"/>
    <dgm:cxn modelId="{7490ABDB-DD20-BC4E-803F-A9140357E72B}" type="presParOf" srcId="{DA4DB111-7C98-44ED-BC7C-C91D7DDAE81E}" destId="{C09C0B9D-C626-4352-937F-E565C32A1F1A}" srcOrd="3" destOrd="0" presId="urn:microsoft.com/office/officeart/2005/8/layout/radial6"/>
    <dgm:cxn modelId="{4656A21D-E215-1C43-B75A-0412D564ED77}" type="presParOf" srcId="{DA4DB111-7C98-44ED-BC7C-C91D7DDAE81E}" destId="{18949E23-5716-41EE-8482-AD899487C22A}" srcOrd="4" destOrd="0" presId="urn:microsoft.com/office/officeart/2005/8/layout/radial6"/>
    <dgm:cxn modelId="{86417A6E-596F-4E4D-9BD1-BBE813B7CD34}" type="presParOf" srcId="{DA4DB111-7C98-44ED-BC7C-C91D7DDAE81E}" destId="{22544C63-152D-4BA0-B4E1-6E36758E97BB}" srcOrd="5" destOrd="0" presId="urn:microsoft.com/office/officeart/2005/8/layout/radial6"/>
    <dgm:cxn modelId="{425B29C4-A398-284E-A2C4-6730E7FA4B7C}" type="presParOf" srcId="{DA4DB111-7C98-44ED-BC7C-C91D7DDAE81E}" destId="{47906407-956C-4DBE-95F5-60B3E34737A1}" srcOrd="6" destOrd="0" presId="urn:microsoft.com/office/officeart/2005/8/layout/radial6"/>
    <dgm:cxn modelId="{4258721F-8A4C-9542-A0BE-40726EF07855}" type="presParOf" srcId="{DA4DB111-7C98-44ED-BC7C-C91D7DDAE81E}" destId="{585FE9A8-D8F9-48B3-BD89-BCB8D40C3B62}" srcOrd="7" destOrd="0" presId="urn:microsoft.com/office/officeart/2005/8/layout/radial6"/>
    <dgm:cxn modelId="{941EAD06-4972-9E4D-ADFF-260F77F44FCC}" type="presParOf" srcId="{DA4DB111-7C98-44ED-BC7C-C91D7DDAE81E}" destId="{61A87214-CB21-4889-AF91-57B4116DD7F6}" srcOrd="8" destOrd="0" presId="urn:microsoft.com/office/officeart/2005/8/layout/radial6"/>
    <dgm:cxn modelId="{A71E935A-4CD7-0C4B-A915-0AAC286CFF48}" type="presParOf" srcId="{DA4DB111-7C98-44ED-BC7C-C91D7DDAE81E}" destId="{607E6A0A-3655-4CA6-91D8-44B285A4941A}" srcOrd="9" destOrd="0" presId="urn:microsoft.com/office/officeart/2005/8/layout/radial6"/>
    <dgm:cxn modelId="{69D63EC5-45EA-B64E-8294-72D4C45B26EA}" type="presParOf" srcId="{DA4DB111-7C98-44ED-BC7C-C91D7DDAE81E}" destId="{819BC320-0E3F-4F15-A919-57F70CA02FCD}" srcOrd="10" destOrd="0" presId="urn:microsoft.com/office/officeart/2005/8/layout/radial6"/>
    <dgm:cxn modelId="{66FD825C-2D14-864F-A717-DC174E2D4C28}" type="presParOf" srcId="{DA4DB111-7C98-44ED-BC7C-C91D7DDAE81E}" destId="{46156E6F-80BF-4EEB-9889-1CA1A20B7461}" srcOrd="11" destOrd="0" presId="urn:microsoft.com/office/officeart/2005/8/layout/radial6"/>
    <dgm:cxn modelId="{479AF0F6-98CA-294D-A35F-701A8C753E16}" type="presParOf" srcId="{DA4DB111-7C98-44ED-BC7C-C91D7DDAE81E}" destId="{0DD71EEF-493C-4E91-89BE-3AD922D5DFEC}"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3AD9-015E-43B6-AC10-A94E6F366FB9}">
      <dsp:nvSpPr>
        <dsp:cNvPr id="0" name=""/>
        <dsp:cNvSpPr/>
      </dsp:nvSpPr>
      <dsp:spPr>
        <a:xfrm>
          <a:off x="0" y="500062"/>
          <a:ext cx="4257675" cy="4257675"/>
        </a:xfrm>
        <a:prstGeom prst="diamond">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A211BB0-F835-4E86-B266-18691425E5E9}">
      <dsp:nvSpPr>
        <dsp:cNvPr id="0" name=""/>
        <dsp:cNvSpPr/>
      </dsp:nvSpPr>
      <dsp:spPr>
        <a:xfrm>
          <a:off x="404479" y="904541"/>
          <a:ext cx="1660493" cy="1660493"/>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SEAM is already Full of Storytelling</a:t>
          </a:r>
          <a:endParaRPr lang="en-US" sz="2200" kern="1200" dirty="0"/>
        </a:p>
      </dsp:txBody>
      <dsp:txXfrm>
        <a:off x="485538" y="985600"/>
        <a:ext cx="1498375" cy="1498375"/>
      </dsp:txXfrm>
    </dsp:sp>
    <dsp:sp modelId="{C2B51BD5-5A4F-4365-A76C-D59BBBE62C86}">
      <dsp:nvSpPr>
        <dsp:cNvPr id="0" name=""/>
        <dsp:cNvSpPr/>
      </dsp:nvSpPr>
      <dsp:spPr>
        <a:xfrm>
          <a:off x="2192702" y="904541"/>
          <a:ext cx="1660493" cy="1660493"/>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Pay Attention to Material Storytelling</a:t>
          </a:r>
          <a:endParaRPr lang="en-US" sz="2200" kern="1200" dirty="0"/>
        </a:p>
      </dsp:txBody>
      <dsp:txXfrm>
        <a:off x="2273761" y="985600"/>
        <a:ext cx="1498375" cy="1498375"/>
      </dsp:txXfrm>
    </dsp:sp>
    <dsp:sp modelId="{73A91614-9B3D-43BA-AA9F-AEAC86EAE993}">
      <dsp:nvSpPr>
        <dsp:cNvPr id="0" name=""/>
        <dsp:cNvSpPr/>
      </dsp:nvSpPr>
      <dsp:spPr>
        <a:xfrm>
          <a:off x="404479" y="2692765"/>
          <a:ext cx="1660493" cy="1660493"/>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Strategy is Storytelling</a:t>
          </a:r>
          <a:endParaRPr lang="en-US" sz="2200" kern="1200" dirty="0"/>
        </a:p>
      </dsp:txBody>
      <dsp:txXfrm>
        <a:off x="485538" y="2773824"/>
        <a:ext cx="1498375" cy="1498375"/>
      </dsp:txXfrm>
    </dsp:sp>
    <dsp:sp modelId="{F0A5EA68-263D-4FB7-B774-F68EEBE0AB0A}">
      <dsp:nvSpPr>
        <dsp:cNvPr id="0" name=""/>
        <dsp:cNvSpPr/>
      </dsp:nvSpPr>
      <dsp:spPr>
        <a:xfrm>
          <a:off x="2192702" y="2692765"/>
          <a:ext cx="1660493" cy="1660493"/>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3C’s is already Storytelling</a:t>
          </a:r>
          <a:endParaRPr lang="en-US" sz="2200" kern="1200" dirty="0"/>
        </a:p>
      </dsp:txBody>
      <dsp:txXfrm>
        <a:off x="2273761" y="2773824"/>
        <a:ext cx="1498375" cy="1498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71EEF-493C-4E91-89BE-3AD922D5DFEC}">
      <dsp:nvSpPr>
        <dsp:cNvPr id="0" name=""/>
        <dsp:cNvSpPr/>
      </dsp:nvSpPr>
      <dsp:spPr>
        <a:xfrm>
          <a:off x="615844" y="126418"/>
          <a:ext cx="3230252" cy="3230252"/>
        </a:xfrm>
        <a:prstGeom prst="blockArc">
          <a:avLst>
            <a:gd name="adj1" fmla="val 10214300"/>
            <a:gd name="adj2" fmla="val 18129785"/>
            <a:gd name="adj3" fmla="val 4639"/>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07E6A0A-3655-4CA6-91D8-44B285A4941A}">
      <dsp:nvSpPr>
        <dsp:cNvPr id="0" name=""/>
        <dsp:cNvSpPr/>
      </dsp:nvSpPr>
      <dsp:spPr>
        <a:xfrm>
          <a:off x="576880" y="831176"/>
          <a:ext cx="3230252" cy="3230252"/>
        </a:xfrm>
        <a:prstGeom prst="blockArc">
          <a:avLst>
            <a:gd name="adj1" fmla="val 3400001"/>
            <a:gd name="adj2" fmla="val 11765446"/>
            <a:gd name="adj3" fmla="val 4639"/>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7906407-956C-4DBE-95F5-60B3E34737A1}">
      <dsp:nvSpPr>
        <dsp:cNvPr id="0" name=""/>
        <dsp:cNvSpPr/>
      </dsp:nvSpPr>
      <dsp:spPr>
        <a:xfrm>
          <a:off x="2406552" y="899427"/>
          <a:ext cx="3230252" cy="3230252"/>
        </a:xfrm>
        <a:prstGeom prst="blockArc">
          <a:avLst>
            <a:gd name="adj1" fmla="val 20677193"/>
            <a:gd name="adj2" fmla="val 7656349"/>
            <a:gd name="adj3" fmla="val 4639"/>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09C0B9D-C626-4352-937F-E565C32A1F1A}">
      <dsp:nvSpPr>
        <dsp:cNvPr id="0" name=""/>
        <dsp:cNvSpPr/>
      </dsp:nvSpPr>
      <dsp:spPr>
        <a:xfrm>
          <a:off x="2411112" y="46329"/>
          <a:ext cx="3230252" cy="3230252"/>
        </a:xfrm>
        <a:prstGeom prst="blockArc">
          <a:avLst>
            <a:gd name="adj1" fmla="val 13963696"/>
            <a:gd name="adj2" fmla="val 959555"/>
            <a:gd name="adj3" fmla="val 463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6AF0A74-5C53-4808-8A77-31B80B0E5BF6}">
      <dsp:nvSpPr>
        <dsp:cNvPr id="0" name=""/>
        <dsp:cNvSpPr/>
      </dsp:nvSpPr>
      <dsp:spPr>
        <a:xfrm>
          <a:off x="1655664" y="774558"/>
          <a:ext cx="2854032" cy="262129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2073627" y="1158438"/>
        <a:ext cx="2018106" cy="1853539"/>
      </dsp:txXfrm>
    </dsp:sp>
    <dsp:sp modelId="{21E2B31A-E4B2-4ECF-88AA-8FCC85E6F254}">
      <dsp:nvSpPr>
        <dsp:cNvPr id="0" name=""/>
        <dsp:cNvSpPr/>
      </dsp:nvSpPr>
      <dsp:spPr>
        <a:xfrm>
          <a:off x="2292684" y="0"/>
          <a:ext cx="1556252" cy="81198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What is TRUE STORYTELLING </a:t>
          </a:r>
          <a:r>
            <a:rPr lang="en-US" sz="1800" b="1" kern="1200" dirty="0" smtClean="0"/>
            <a:t>now</a:t>
          </a:r>
          <a:r>
            <a:rPr lang="en-US" sz="1000" b="1" kern="1200" dirty="0" smtClean="0"/>
            <a:t>?</a:t>
          </a:r>
          <a:endParaRPr lang="en-US" sz="1000" b="1" kern="1200" dirty="0"/>
        </a:p>
      </dsp:txBody>
      <dsp:txXfrm>
        <a:off x="2520592" y="118913"/>
        <a:ext cx="1100436" cy="574160"/>
      </dsp:txXfrm>
    </dsp:sp>
    <dsp:sp modelId="{18949E23-5716-41EE-8482-AD899487C22A}">
      <dsp:nvSpPr>
        <dsp:cNvPr id="0" name=""/>
        <dsp:cNvSpPr/>
      </dsp:nvSpPr>
      <dsp:spPr>
        <a:xfrm>
          <a:off x="4922844" y="1550738"/>
          <a:ext cx="1239998" cy="1090768"/>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How to plan FUTURE?</a:t>
          </a:r>
          <a:endParaRPr lang="en-US" sz="1200" b="1" kern="1200" dirty="0"/>
        </a:p>
      </dsp:txBody>
      <dsp:txXfrm>
        <a:off x="5104438" y="1710477"/>
        <a:ext cx="876810" cy="771290"/>
      </dsp:txXfrm>
    </dsp:sp>
    <dsp:sp modelId="{585FE9A8-D8F9-48B3-BD89-BCB8D40C3B62}">
      <dsp:nvSpPr>
        <dsp:cNvPr id="0" name=""/>
        <dsp:cNvSpPr/>
      </dsp:nvSpPr>
      <dsp:spPr>
        <a:xfrm>
          <a:off x="2319421" y="3331161"/>
          <a:ext cx="1479051" cy="866523"/>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When &amp; Where to do PROJECT</a:t>
          </a:r>
          <a:r>
            <a:rPr lang="en-US" sz="1200" b="1" kern="1200" baseline="30000" dirty="0" smtClean="0"/>
            <a:t>?</a:t>
          </a:r>
          <a:endParaRPr lang="en-US" sz="1200" b="1" kern="1200" dirty="0"/>
        </a:p>
      </dsp:txBody>
      <dsp:txXfrm>
        <a:off x="2536023" y="3458060"/>
        <a:ext cx="1045847" cy="612725"/>
      </dsp:txXfrm>
    </dsp:sp>
    <dsp:sp modelId="{819BC320-0E3F-4F15-A919-57F70CA02FCD}">
      <dsp:nvSpPr>
        <dsp:cNvPr id="0" name=""/>
        <dsp:cNvSpPr/>
      </dsp:nvSpPr>
      <dsp:spPr>
        <a:xfrm>
          <a:off x="53630" y="1564105"/>
          <a:ext cx="1245035" cy="889863"/>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Reflect on OUTCOMES?</a:t>
          </a:r>
          <a:endParaRPr lang="en-US" sz="1200" b="1" kern="1200" dirty="0"/>
        </a:p>
      </dsp:txBody>
      <dsp:txXfrm>
        <a:off x="235961" y="1694422"/>
        <a:ext cx="880373" cy="62922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7EA38-9F39-6943-9A34-C843CE3E0D1A}" type="datetimeFigureOut">
              <a:rPr lang="en-US" smtClean="0"/>
              <a:t>8/22/18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1A9DB-F82E-F84C-BABF-E6AB771C3570}" type="slidenum">
              <a:rPr lang="en-US" smtClean="0"/>
              <a:t>‹#›</a:t>
            </a:fld>
            <a:endParaRPr lang="en-US"/>
          </a:p>
        </p:txBody>
      </p:sp>
    </p:spTree>
    <p:extLst>
      <p:ext uri="{BB962C8B-B14F-4D97-AF65-F5344CB8AC3E}">
        <p14:creationId xmlns:p14="http://schemas.microsoft.com/office/powerpoint/2010/main" val="39919925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Your introductory or title slide should convey the overall “feeling” and focus of your presentation. For instance, I typically present about small-business trends, new business ideas, growth opportunities or other positive trends. In this sample presentation, I’m talking about new business ideas, so I used a sun graphic in this slide template to convey a positive feeling. Personalize this slide template with your company’s logo.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add a logo</a:t>
            </a:r>
            <a:r>
              <a:rPr lang="en-US" baseline="0" dirty="0" smtClean="0"/>
              <a:t> to all slides, place it on the Slide Master. To access the Slide Master, on the Themes tab of the Ribbon, click Edit Master and then click Slide Master.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Disclaimer: </a:t>
            </a:r>
            <a:r>
              <a:rPr lang="en-US" sz="1200" i="1" kern="1200" dirty="0" smtClean="0">
                <a:solidFill>
                  <a:schemeClr val="tx1"/>
                </a:solidFill>
                <a:effectLst/>
                <a:latin typeface="+mn-lt"/>
                <a:ea typeface="+mn-ea"/>
                <a:cs typeface="+mn-cs"/>
              </a:rPr>
              <a:t>You understand that Microsoft does not endorse or control the content provided in the following presentation. Microsoft provides this content to you for informational purposes only; it is not intended to be relied upon as business or financial advice. Microsoft does not guarantee or otherwise warrant the accuracy or validity of this information and encourages you to consult with a business or financial professional as appropriate.</a:t>
            </a:r>
          </a:p>
          <a:p>
            <a:endParaRPr lang="en-US" dirty="0" smtClean="0"/>
          </a:p>
          <a:p>
            <a:endParaRPr lang="en-US" dirty="0" smtClean="0"/>
          </a:p>
          <a:p>
            <a:r>
              <a:rPr lang="en-US" sz="1200" b="1" kern="1200" dirty="0" smtClean="0">
                <a:solidFill>
                  <a:schemeClr val="tx1"/>
                </a:solidFill>
                <a:effectLst/>
                <a:latin typeface="+mn-lt"/>
                <a:ea typeface="+mn-ea"/>
                <a:cs typeface="+mn-cs"/>
              </a:rPr>
              <a:t>RIEVA LESONSKY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Founder and President, </a:t>
            </a:r>
            <a:r>
              <a:rPr lang="en-US" sz="1200" b="1" kern="1200" dirty="0" err="1" smtClean="0">
                <a:solidFill>
                  <a:schemeClr val="tx1"/>
                </a:solidFill>
                <a:effectLst/>
                <a:latin typeface="+mn-lt"/>
                <a:ea typeface="+mn-ea"/>
                <a:cs typeface="+mn-cs"/>
              </a:rPr>
              <a:t>GrowBiz</a:t>
            </a:r>
            <a:r>
              <a:rPr lang="en-US" sz="1200" b="1" kern="1200" dirty="0" smtClean="0">
                <a:solidFill>
                  <a:schemeClr val="tx1"/>
                </a:solidFill>
                <a:effectLst/>
                <a:latin typeface="+mn-lt"/>
                <a:ea typeface="+mn-ea"/>
                <a:cs typeface="+mn-cs"/>
              </a:rPr>
              <a:t> Media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Rieva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is founder and president of </a:t>
            </a:r>
            <a:r>
              <a:rPr lang="en-US" sz="1200" kern="1200" dirty="0" err="1" smtClean="0">
                <a:solidFill>
                  <a:schemeClr val="tx1"/>
                </a:solidFill>
                <a:effectLst/>
                <a:latin typeface="+mn-lt"/>
                <a:ea typeface="+mn-ea"/>
                <a:cs typeface="+mn-cs"/>
              </a:rPr>
              <a:t>GrowBiz</a:t>
            </a:r>
            <a:r>
              <a:rPr lang="en-US" sz="1200" kern="1200" dirty="0" smtClean="0">
                <a:solidFill>
                  <a:schemeClr val="tx1"/>
                </a:solidFill>
                <a:effectLst/>
                <a:latin typeface="+mn-lt"/>
                <a:ea typeface="+mn-ea"/>
                <a:cs typeface="+mn-cs"/>
              </a:rPr>
              <a:t> Media, a content and consulting company specializing in covering small businesses and entrepreneurship. A nationally known speaker and authority on entrepreneurship,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has been covering America’s entrepreneurs for nearly 30 years. Before co-founding </a:t>
            </a:r>
            <a:r>
              <a:rPr lang="en-US" sz="1200" kern="1200" dirty="0" err="1" smtClean="0">
                <a:solidFill>
                  <a:schemeClr val="tx1"/>
                </a:solidFill>
                <a:effectLst/>
                <a:latin typeface="+mn-lt"/>
                <a:ea typeface="+mn-ea"/>
                <a:cs typeface="+mn-cs"/>
              </a:rPr>
              <a:t>GrowBiz</a:t>
            </a:r>
            <a:r>
              <a:rPr lang="en-US" sz="1200" kern="1200" dirty="0" smtClean="0">
                <a:solidFill>
                  <a:schemeClr val="tx1"/>
                </a:solidFill>
                <a:effectLst/>
                <a:latin typeface="+mn-lt"/>
                <a:ea typeface="+mn-ea"/>
                <a:cs typeface="+mn-cs"/>
              </a:rPr>
              <a:t> Media,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was Editorial Director of </a:t>
            </a:r>
            <a:r>
              <a:rPr lang="en-US" sz="1200" i="1" kern="1200" dirty="0" smtClean="0">
                <a:solidFill>
                  <a:schemeClr val="tx1"/>
                </a:solidFill>
                <a:effectLst/>
                <a:latin typeface="+mn-lt"/>
                <a:ea typeface="+mn-ea"/>
                <a:cs typeface="+mn-cs"/>
              </a:rPr>
              <a:t>Entrepreneur</a:t>
            </a:r>
            <a:r>
              <a:rPr lang="en-US" sz="1200" kern="1200" dirty="0" smtClean="0">
                <a:solidFill>
                  <a:schemeClr val="tx1"/>
                </a:solidFill>
                <a:effectLst/>
                <a:latin typeface="+mn-lt"/>
                <a:ea typeface="+mn-ea"/>
                <a:cs typeface="+mn-cs"/>
              </a:rPr>
              <a:t> Magazine.</a:t>
            </a:r>
          </a:p>
        </p:txBody>
      </p:sp>
      <p:sp>
        <p:nvSpPr>
          <p:cNvPr id="4" name="Slide Number Placeholder 3"/>
          <p:cNvSpPr>
            <a:spLocks noGrp="1"/>
          </p:cNvSpPr>
          <p:nvPr>
            <p:ph type="sldNum" sz="quarter" idx="10"/>
          </p:nvPr>
        </p:nvSpPr>
        <p:spPr/>
        <p:txBody>
          <a:bodyPr/>
          <a:lstStyle/>
          <a:p>
            <a:fld id="{9349FF08-FF76-4533-AFD1-03448A6ADE0A}" type="slidenum">
              <a:rPr lang="en-US" smtClean="0"/>
              <a:t>1</a:t>
            </a:fld>
            <a:endParaRPr lang="en-US"/>
          </a:p>
        </p:txBody>
      </p:sp>
    </p:spTree>
    <p:extLst>
      <p:ext uri="{BB962C8B-B14F-4D97-AF65-F5344CB8AC3E}">
        <p14:creationId xmlns:p14="http://schemas.microsoft.com/office/powerpoint/2010/main" val="10412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Why we should bulldoze the business school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How well does ACTION RESEARCH meet any scientific; measures what it sets out to &amp; reflects the reality its theory claims to represent</a:t>
            </a:r>
            <a:endParaRPr lang="en-US" sz="1200" b="1" kern="1200" dirty="0" smtClean="0">
              <a:solidFill>
                <a:schemeClr val="tx1"/>
              </a:solidFill>
              <a:latin typeface="+mn-lt"/>
              <a:ea typeface="+mn-ea"/>
              <a:cs typeface="+mn-cs"/>
            </a:endParaRPr>
          </a:p>
          <a:p>
            <a:endParaRPr lang="en-US" dirty="0" smtClean="0"/>
          </a:p>
          <a:p>
            <a:r>
              <a:rPr lang="en-US" dirty="0" smtClean="0"/>
              <a:t>https://</a:t>
            </a:r>
            <a:r>
              <a:rPr lang="en-US" dirty="0" err="1" smtClean="0"/>
              <a:t>www.theguardian.com</a:t>
            </a:r>
            <a:r>
              <a:rPr lang="en-US" dirty="0" smtClean="0"/>
              <a:t>/news/2018/</a:t>
            </a:r>
            <a:r>
              <a:rPr lang="en-US" dirty="0" err="1" smtClean="0"/>
              <a:t>apr</a:t>
            </a:r>
            <a:r>
              <a:rPr lang="en-US" dirty="0" smtClean="0"/>
              <a:t>/27/bulldoze-the-business-school </a:t>
            </a:r>
          </a:p>
          <a:p>
            <a:endParaRPr lang="en-US" dirty="0"/>
          </a:p>
        </p:txBody>
      </p:sp>
      <p:sp>
        <p:nvSpPr>
          <p:cNvPr id="4" name="Slide Number Placeholder 3"/>
          <p:cNvSpPr>
            <a:spLocks noGrp="1"/>
          </p:cNvSpPr>
          <p:nvPr>
            <p:ph type="sldNum" sz="quarter" idx="10"/>
          </p:nvPr>
        </p:nvSpPr>
        <p:spPr/>
        <p:txBody>
          <a:bodyPr/>
          <a:lstStyle/>
          <a:p>
            <a:fld id="{49E1A9DB-F82E-F84C-BABF-E6AB771C3570}" type="slidenum">
              <a:rPr lang="en-US" smtClean="0"/>
              <a:t>2</a:t>
            </a:fld>
            <a:endParaRPr lang="en-US"/>
          </a:p>
        </p:txBody>
      </p:sp>
    </p:spTree>
    <p:extLst>
      <p:ext uri="{BB962C8B-B14F-4D97-AF65-F5344CB8AC3E}">
        <p14:creationId xmlns:p14="http://schemas.microsoft.com/office/powerpoint/2010/main" val="217883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Why we should bulldoze the business school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How well does ACTION RESEARCH meet any scientific; measures what it sets out to &amp; reflects the reality its theory claims to represent</a:t>
            </a:r>
            <a:endParaRPr lang="en-US" sz="1200" b="1" kern="1200" dirty="0" smtClean="0">
              <a:solidFill>
                <a:schemeClr val="tx1"/>
              </a:solidFill>
              <a:latin typeface="+mn-lt"/>
              <a:ea typeface="+mn-ea"/>
              <a:cs typeface="+mn-cs"/>
            </a:endParaRPr>
          </a:p>
          <a:p>
            <a:endParaRPr lang="en-US" dirty="0" smtClean="0"/>
          </a:p>
          <a:p>
            <a:r>
              <a:rPr lang="en-US" dirty="0" smtClean="0"/>
              <a:t>https://</a:t>
            </a:r>
            <a:r>
              <a:rPr lang="en-US" dirty="0" err="1" smtClean="0"/>
              <a:t>www.theguardian.com</a:t>
            </a:r>
            <a:r>
              <a:rPr lang="en-US" dirty="0" smtClean="0"/>
              <a:t>/news/2018/</a:t>
            </a:r>
            <a:r>
              <a:rPr lang="en-US" dirty="0" err="1" smtClean="0"/>
              <a:t>apr</a:t>
            </a:r>
            <a:r>
              <a:rPr lang="en-US" dirty="0" smtClean="0"/>
              <a:t>/27/bulldoze-the-business-school </a:t>
            </a:r>
          </a:p>
          <a:p>
            <a:endParaRPr lang="en-US" dirty="0"/>
          </a:p>
        </p:txBody>
      </p:sp>
      <p:sp>
        <p:nvSpPr>
          <p:cNvPr id="4" name="Slide Number Placeholder 3"/>
          <p:cNvSpPr>
            <a:spLocks noGrp="1"/>
          </p:cNvSpPr>
          <p:nvPr>
            <p:ph type="sldNum" sz="quarter" idx="10"/>
          </p:nvPr>
        </p:nvSpPr>
        <p:spPr/>
        <p:txBody>
          <a:bodyPr/>
          <a:lstStyle/>
          <a:p>
            <a:fld id="{49E1A9DB-F82E-F84C-BABF-E6AB771C3570}" type="slidenum">
              <a:rPr lang="en-US" smtClean="0"/>
              <a:t>3</a:t>
            </a:fld>
            <a:endParaRPr lang="en-US"/>
          </a:p>
        </p:txBody>
      </p:sp>
    </p:spTree>
    <p:extLst>
      <p:ext uri="{BB962C8B-B14F-4D97-AF65-F5344CB8AC3E}">
        <p14:creationId xmlns:p14="http://schemas.microsoft.com/office/powerpoint/2010/main" val="217883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Savall, Henri. (1975/2010). </a:t>
            </a:r>
            <a:r>
              <a:rPr lang="en-US" sz="1200" b="1" i="1" kern="1200" dirty="0" smtClean="0">
                <a:solidFill>
                  <a:schemeClr val="tx1"/>
                </a:solidFill>
                <a:effectLst/>
                <a:latin typeface="+mn-lt"/>
                <a:ea typeface="+mn-ea"/>
                <a:cs typeface="+mn-cs"/>
              </a:rPr>
              <a:t>Work and People: An Economic Evaluation of Job-Enrichment</a:t>
            </a:r>
            <a:r>
              <a:rPr lang="en-US" sz="1200" kern="1200" dirty="0" smtClean="0">
                <a:solidFill>
                  <a:schemeClr val="tx1"/>
                </a:solidFill>
                <a:effectLst/>
                <a:latin typeface="+mn-lt"/>
                <a:ea typeface="+mn-ea"/>
                <a:cs typeface="+mn-cs"/>
              </a:rPr>
              <a:t>. 1975 book "</a:t>
            </a:r>
            <a:r>
              <a:rPr lang="en-US" sz="1200" b="1" i="1" kern="1200" dirty="0" err="1" smtClean="0">
                <a:solidFill>
                  <a:schemeClr val="tx1"/>
                </a:solidFill>
                <a:effectLst/>
                <a:latin typeface="+mn-lt"/>
                <a:ea typeface="+mn-ea"/>
                <a:cs typeface="+mn-cs"/>
              </a:rPr>
              <a:t>Enrichir</a:t>
            </a:r>
            <a:r>
              <a:rPr lang="en-US" sz="1200" b="1" i="1" kern="1200" dirty="0" smtClean="0">
                <a:solidFill>
                  <a:schemeClr val="tx1"/>
                </a:solidFill>
                <a:effectLst/>
                <a:latin typeface="+mn-lt"/>
                <a:ea typeface="+mn-ea"/>
                <a:cs typeface="+mn-cs"/>
              </a:rPr>
              <a:t> le trail human </a:t>
            </a:r>
            <a:r>
              <a:rPr lang="en-US" sz="1200" b="1" i="1" kern="1200" dirty="0" err="1" smtClean="0">
                <a:solidFill>
                  <a:schemeClr val="tx1"/>
                </a:solidFill>
                <a:effectLst/>
                <a:latin typeface="+mn-lt"/>
                <a:ea typeface="+mn-ea"/>
                <a:cs typeface="+mn-cs"/>
              </a:rPr>
              <a:t>dans</a:t>
            </a:r>
            <a:r>
              <a:rPr lang="en-US" sz="1200" b="1" i="1" kern="1200" dirty="0" smtClean="0">
                <a:solidFill>
                  <a:schemeClr val="tx1"/>
                </a:solidFill>
                <a:effectLst/>
                <a:latin typeface="+mn-lt"/>
                <a:ea typeface="+mn-ea"/>
                <a:cs typeface="+mn-cs"/>
              </a:rPr>
              <a:t> les enterprises et les organizations</a:t>
            </a:r>
            <a:r>
              <a:rPr lang="en-US" sz="1200" kern="1200" dirty="0" smtClean="0">
                <a:solidFill>
                  <a:schemeClr val="tx1"/>
                </a:solidFill>
                <a:effectLst/>
                <a:latin typeface="+mn-lt"/>
                <a:ea typeface="+mn-ea"/>
                <a:cs typeface="+mn-cs"/>
              </a:rPr>
              <a:t>". 2010 English version is Translated from French by M. A. </a:t>
            </a:r>
            <a:r>
              <a:rPr lang="en-US" sz="1200" kern="1200" dirty="0" err="1" smtClean="0">
                <a:solidFill>
                  <a:schemeClr val="tx1"/>
                </a:solidFill>
                <a:effectLst/>
                <a:latin typeface="+mn-lt"/>
                <a:ea typeface="+mn-ea"/>
                <a:cs typeface="+mn-cs"/>
              </a:rPr>
              <a:t>Woodhall</a:t>
            </a:r>
            <a:r>
              <a:rPr lang="en-US" sz="1200" kern="1200" dirty="0" smtClean="0">
                <a:solidFill>
                  <a:schemeClr val="tx1"/>
                </a:solidFill>
                <a:effectLst/>
                <a:latin typeface="+mn-lt"/>
                <a:ea typeface="+mn-ea"/>
                <a:cs typeface="+mn-cs"/>
              </a:rPr>
              <a:t>. Charlotte, NC: Information Age Publishing, Inc.</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an important, and non-researched, double spiral that is theorized by Savall (1975/2010) which is dialectical relation between and explosive (upward) spiral and an implosive (downward) regressive {death} spiral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E1A9DB-F82E-F84C-BABF-E6AB771C3570}" type="slidenum">
              <a:rPr lang="en-US" smtClean="0"/>
              <a:t>9</a:t>
            </a:fld>
            <a:endParaRPr lang="en-US"/>
          </a:p>
        </p:txBody>
      </p:sp>
    </p:spTree>
    <p:extLst>
      <p:ext uri="{BB962C8B-B14F-4D97-AF65-F5344CB8AC3E}">
        <p14:creationId xmlns:p14="http://schemas.microsoft.com/office/powerpoint/2010/main" val="209210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to speak spontaneously, so I use PowerPoint as an outline to keep me on track. It’s best to keep your PowerPoint text brief, simply reinforcing key points you will talk about at more length. You can use this slide template to convey a series of steps or related points in a short format.</a:t>
            </a:r>
          </a:p>
        </p:txBody>
      </p:sp>
      <p:sp>
        <p:nvSpPr>
          <p:cNvPr id="4" name="Slide Number Placeholder 3"/>
          <p:cNvSpPr>
            <a:spLocks noGrp="1"/>
          </p:cNvSpPr>
          <p:nvPr>
            <p:ph type="sldNum" sz="quarter" idx="10"/>
          </p:nvPr>
        </p:nvSpPr>
        <p:spPr/>
        <p:txBody>
          <a:bodyPr/>
          <a:lstStyle/>
          <a:p>
            <a:fld id="{9349FF08-FF76-4533-AFD1-03448A6ADE0A}" type="slidenum">
              <a:rPr lang="en-US" smtClean="0"/>
              <a:t>13</a:t>
            </a:fld>
            <a:endParaRPr lang="en-US"/>
          </a:p>
        </p:txBody>
      </p:sp>
    </p:spTree>
    <p:extLst>
      <p:ext uri="{BB962C8B-B14F-4D97-AF65-F5344CB8AC3E}">
        <p14:creationId xmlns:p14="http://schemas.microsoft.com/office/powerpoint/2010/main" val="72373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16</a:t>
            </a:fld>
            <a:endParaRPr lang="en-US"/>
          </a:p>
        </p:txBody>
      </p:sp>
    </p:spTree>
    <p:extLst>
      <p:ext uri="{BB962C8B-B14F-4D97-AF65-F5344CB8AC3E}">
        <p14:creationId xmlns:p14="http://schemas.microsoft.com/office/powerpoint/2010/main" val="192018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0065BE-0657-4A47-90AD-C21C55E16B19}" type="datetime4">
              <a:rPr lang="en-US" smtClean="0"/>
              <a:pPr/>
              <a:t>August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7635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83011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5095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83668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August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66428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8/22/18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82905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3F878-F5E8-489B-AC8A-64F2A7E22C28}" type="datetimeFigureOut">
              <a:rPr lang="en-US" smtClean="0"/>
              <a:pPr/>
              <a:t>8/22/18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16013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8/22/18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6667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8/22/18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12139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8/22/18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36711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8/22/18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1372924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8/22/18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23611702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avidboje.com/AOM"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vidboje.com/488" TargetMode="Externa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geraldkeaney.files.wordpress.com/2014/06/augusto_boal_games_for_actors_and_non-actorsbookfi-org.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vidboje.com/448/Boje%20%20SEAM%20small%20business%20consulting%20DAY%20TWO.pptx" TargetMode="External"/><Relationship Id="rId3" Type="http://schemas.openxmlformats.org/officeDocument/2006/relationships/hyperlink" Target="https://www.youtube.com/watch?v=iUj_27aVuq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davidboje.com/448/report%20template%202017.docx" TargetMode="External"/><Relationship Id="rId1" Type="http://schemas.openxmlformats.org/officeDocument/2006/relationships/slideLayout" Target="../slideLayouts/slideLayout2.xml"/><Relationship Id="rId2" Type="http://schemas.openxmlformats.org/officeDocument/2006/relationships/hyperlink" Target="https://pubsonline.informs.org/doi/pdf/10.1287/orsc.2015.103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Uj_27aVuq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18970922">
            <a:off x="1241332" y="5078549"/>
            <a:ext cx="3717939" cy="564060"/>
          </a:xfrm>
        </p:spPr>
        <p:txBody>
          <a:bodyPr>
            <a:noAutofit/>
          </a:bodyPr>
          <a:lstStyle/>
          <a:p>
            <a:r>
              <a:rPr lang="en-US" sz="2400" b="1" dirty="0" smtClean="0"/>
              <a:t>David M. Boje, Ph.D.</a:t>
            </a:r>
            <a:endParaRPr lang="en-US" sz="2400" b="1" dirty="0"/>
          </a:p>
        </p:txBody>
      </p:sp>
      <p:sp>
        <p:nvSpPr>
          <p:cNvPr id="5" name="Subtitle 2"/>
          <p:cNvSpPr txBox="1">
            <a:spLocks/>
          </p:cNvSpPr>
          <p:nvPr/>
        </p:nvSpPr>
        <p:spPr>
          <a:xfrm rot="19051307">
            <a:off x="137980" y="2197082"/>
            <a:ext cx="5641004" cy="973680"/>
          </a:xfrm>
          <a:prstGeom prst="rect">
            <a:avLst/>
          </a:prstGeom>
        </p:spPr>
        <p:txBody>
          <a:bodyPr vert="horz" lIns="91440" tIns="9144" rIns="91440" bIns="45720" rtlCol="0">
            <a:normAutofit lnSpcReduction="100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en-US" b="1" dirty="0" smtClean="0">
                <a:solidFill>
                  <a:srgbClr val="FF0000"/>
                </a:solidFill>
              </a:rPr>
              <a:t>‘Distinguished Speaker’ Management Consulting Division </a:t>
            </a:r>
            <a:r>
              <a:rPr lang="en-US" b="1" dirty="0">
                <a:solidFill>
                  <a:srgbClr val="FF0000"/>
                </a:solidFill>
              </a:rPr>
              <a:t>PDW </a:t>
            </a:r>
            <a:r>
              <a:rPr lang="en-US" dirty="0">
                <a:hlinkClick r:id="rId3"/>
              </a:rPr>
              <a:t>http://davidboje.com/AOM</a:t>
            </a:r>
            <a:r>
              <a:rPr lang="en-US" dirty="0"/>
              <a:t> </a:t>
            </a:r>
          </a:p>
          <a:p>
            <a:pPr algn="ctr"/>
            <a:r>
              <a:rPr lang="en-US" dirty="0"/>
              <a:t>Slides and </a:t>
            </a:r>
            <a:r>
              <a:rPr lang="en-US" dirty="0" smtClean="0"/>
              <a:t>books </a:t>
            </a:r>
            <a:endParaRPr lang="en-US" dirty="0"/>
          </a:p>
          <a:p>
            <a:endParaRPr lang="en-US" b="1" dirty="0" smtClean="0">
              <a:solidFill>
                <a:srgbClr val="FF0000"/>
              </a:solidFill>
            </a:endParaRPr>
          </a:p>
        </p:txBody>
      </p:sp>
      <p:pic>
        <p:nvPicPr>
          <p:cNvPr id="7" name="Picture 6"/>
          <p:cNvPicPr>
            <a:picLocks noChangeAspect="1"/>
          </p:cNvPicPr>
          <p:nvPr/>
        </p:nvPicPr>
        <p:blipFill>
          <a:blip r:embed="rId4"/>
          <a:stretch>
            <a:fillRect/>
          </a:stretch>
        </p:blipFill>
        <p:spPr>
          <a:xfrm>
            <a:off x="4636897" y="2763290"/>
            <a:ext cx="4507103" cy="4087880"/>
          </a:xfrm>
          <a:prstGeom prst="rect">
            <a:avLst/>
          </a:prstGeom>
        </p:spPr>
      </p:pic>
      <p:sp>
        <p:nvSpPr>
          <p:cNvPr id="8" name="Title 1"/>
          <p:cNvSpPr txBox="1">
            <a:spLocks/>
          </p:cNvSpPr>
          <p:nvPr/>
        </p:nvSpPr>
        <p:spPr>
          <a:xfrm rot="19017218">
            <a:off x="53571" y="2641117"/>
            <a:ext cx="7699840" cy="681213"/>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2400" b="1" dirty="0" smtClean="0">
                <a:solidFill>
                  <a:srgbClr val="FF0000"/>
                </a:solidFill>
                <a:latin typeface="Arial Black"/>
                <a:cs typeface="Arial Black"/>
              </a:rPr>
              <a:t>Teaching SEAM Small Business Consulting: New Directions</a:t>
            </a:r>
            <a:endParaRPr lang="en-US" sz="2400" b="1" dirty="0">
              <a:solidFill>
                <a:srgbClr val="FF0000"/>
              </a:solidFill>
              <a:latin typeface="Arial Black"/>
              <a:cs typeface="Arial Black"/>
            </a:endParaRPr>
          </a:p>
        </p:txBody>
      </p:sp>
      <p:pic>
        <p:nvPicPr>
          <p:cNvPr id="10" name="Picture 9"/>
          <p:cNvPicPr>
            <a:picLocks noChangeAspect="1"/>
          </p:cNvPicPr>
          <p:nvPr/>
        </p:nvPicPr>
        <p:blipFill>
          <a:blip r:embed="rId5"/>
          <a:stretch>
            <a:fillRect/>
          </a:stretch>
        </p:blipFill>
        <p:spPr>
          <a:xfrm>
            <a:off x="7156059" y="748226"/>
            <a:ext cx="1668320" cy="1686454"/>
          </a:xfrm>
          <a:prstGeom prst="rect">
            <a:avLst/>
          </a:prstGeom>
        </p:spPr>
      </p:pic>
      <p:pic>
        <p:nvPicPr>
          <p:cNvPr id="2" name="Picture 1"/>
          <p:cNvPicPr>
            <a:picLocks noChangeAspect="1"/>
          </p:cNvPicPr>
          <p:nvPr/>
        </p:nvPicPr>
        <p:blipFill>
          <a:blip r:embed="rId6"/>
          <a:stretch>
            <a:fillRect/>
          </a:stretch>
        </p:blipFill>
        <p:spPr>
          <a:xfrm rot="19271008">
            <a:off x="-214548" y="1042783"/>
            <a:ext cx="4162812" cy="1323775"/>
          </a:xfrm>
          <a:prstGeom prst="rect">
            <a:avLst/>
          </a:prstGeom>
        </p:spPr>
      </p:pic>
    </p:spTree>
    <p:extLst>
      <p:ext uri="{BB962C8B-B14F-4D97-AF65-F5344CB8AC3E}">
        <p14:creationId xmlns:p14="http://schemas.microsoft.com/office/powerpoint/2010/main" val="42084676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ioeconomic Death Spiral © D. M. Boje 2017"/>
          <p:cNvPicPr/>
          <p:nvPr/>
        </p:nvPicPr>
        <p:blipFill>
          <a:blip r:embed="rId2">
            <a:extLst>
              <a:ext uri="{28A0092B-C50C-407E-A947-70E740481C1C}">
                <a14:useLocalDpi xmlns:a14="http://schemas.microsoft.com/office/drawing/2010/main" val="0"/>
              </a:ext>
            </a:extLst>
          </a:blip>
          <a:srcRect/>
          <a:stretch>
            <a:fillRect/>
          </a:stretch>
        </p:blipFill>
        <p:spPr bwMode="auto">
          <a:xfrm>
            <a:off x="598530" y="198447"/>
            <a:ext cx="8364816" cy="6509064"/>
          </a:xfrm>
          <a:prstGeom prst="rect">
            <a:avLst/>
          </a:prstGeom>
          <a:noFill/>
          <a:ln>
            <a:noFill/>
          </a:ln>
        </p:spPr>
      </p:pic>
      <p:sp>
        <p:nvSpPr>
          <p:cNvPr id="3" name="Slide Number Placeholder 2"/>
          <p:cNvSpPr>
            <a:spLocks noGrp="1"/>
          </p:cNvSpPr>
          <p:nvPr>
            <p:ph type="sldNum" sz="quarter" idx="12"/>
          </p:nvPr>
        </p:nvSpPr>
        <p:spPr/>
        <p:txBody>
          <a:bodyPr/>
          <a:lstStyle/>
          <a:p>
            <a:fld id="{651FC063-5EA9-49AF-AFAF-D68C9E82B23B}" type="slidenum">
              <a:rPr lang="en-US" smtClean="0"/>
              <a:pPr/>
              <a:t>10</a:t>
            </a:fld>
            <a:endParaRPr lang="en-US"/>
          </a:p>
        </p:txBody>
      </p:sp>
    </p:spTree>
    <p:extLst>
      <p:ext uri="{BB962C8B-B14F-4D97-AF65-F5344CB8AC3E}">
        <p14:creationId xmlns:p14="http://schemas.microsoft.com/office/powerpoint/2010/main" val="36050510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498"/>
            <a:ext cx="9144000" cy="549470"/>
          </a:xfrm>
        </p:spPr>
        <p:txBody>
          <a:bodyPr>
            <a:normAutofit fontScale="90000"/>
          </a:bodyPr>
          <a:lstStyle/>
          <a:p>
            <a:r>
              <a:rPr lang="en-US" b="1" dirty="0" smtClean="0">
                <a:solidFill>
                  <a:srgbClr val="FF0000"/>
                </a:solidFill>
              </a:rPr>
              <a:t>Step 2: ‘Content’: SEAM </a:t>
            </a:r>
            <a:r>
              <a:rPr lang="en-US" b="1" dirty="0" smtClean="0">
                <a:solidFill>
                  <a:srgbClr val="FF0000"/>
                </a:solidFill>
              </a:rPr>
              <a:t>Consulting Model</a:t>
            </a:r>
            <a:endParaRPr lang="en-US" b="1" dirty="0">
              <a:solidFill>
                <a:srgbClr val="FF0000"/>
              </a:solidFill>
            </a:endParaRPr>
          </a:p>
        </p:txBody>
      </p:sp>
      <p:sp>
        <p:nvSpPr>
          <p:cNvPr id="5" name="Footer Placeholder 4"/>
          <p:cNvSpPr>
            <a:spLocks noGrp="1"/>
          </p:cNvSpPr>
          <p:nvPr>
            <p:ph type="ftr" sz="quarter" idx="11"/>
          </p:nvPr>
        </p:nvSpPr>
        <p:spPr/>
        <p:txBody>
          <a:bodyPr/>
          <a:lstStyle/>
          <a:p>
            <a:r>
              <a:rPr lang="en-US" smtClean="0"/>
              <a:t>SEAM-STORYTELLING by David M. Boje</a:t>
            </a:r>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11</a:t>
            </a:fld>
            <a:endParaRPr lang="en-US"/>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75651" y="770067"/>
            <a:ext cx="8823099" cy="5951407"/>
          </a:xfrm>
          <a:prstGeom prst="rect">
            <a:avLst/>
          </a:prstGeom>
          <a:noFill/>
          <a:ln>
            <a:noFill/>
          </a:ln>
        </p:spPr>
      </p:pic>
      <p:sp>
        <p:nvSpPr>
          <p:cNvPr id="3" name="TextBox 2"/>
          <p:cNvSpPr txBox="1"/>
          <p:nvPr/>
        </p:nvSpPr>
        <p:spPr>
          <a:xfrm>
            <a:off x="3358509" y="4926546"/>
            <a:ext cx="3208128" cy="1631216"/>
          </a:xfrm>
          <a:prstGeom prst="rect">
            <a:avLst/>
          </a:prstGeom>
          <a:noFill/>
        </p:spPr>
        <p:txBody>
          <a:bodyPr wrap="square" rtlCol="0">
            <a:spAutoFit/>
          </a:bodyPr>
          <a:lstStyle/>
          <a:p>
            <a:pPr algn="r"/>
            <a:r>
              <a:rPr lang="en-US" sz="2400" b="1" dirty="0" smtClean="0">
                <a:solidFill>
                  <a:srgbClr val="FF0000"/>
                </a:solidFill>
              </a:rPr>
              <a:t>6 SEAM TOOLS are ACTANTS that MEDIATE THE ACTORS’ ROUTINES </a:t>
            </a:r>
            <a:r>
              <a:rPr lang="en-US" sz="2800" b="1" dirty="0" smtClean="0">
                <a:solidFill>
                  <a:srgbClr val="FF0000"/>
                </a:solidFill>
                <a:sym typeface="Wingdings"/>
              </a:rPr>
              <a:t></a:t>
            </a:r>
            <a:endParaRPr lang="en-US" sz="2400" b="1" dirty="0">
              <a:solidFill>
                <a:srgbClr val="FF0000"/>
              </a:solidFill>
            </a:endParaRPr>
          </a:p>
        </p:txBody>
      </p:sp>
    </p:spTree>
    <p:extLst>
      <p:ext uri="{BB962C8B-B14F-4D97-AF65-F5344CB8AC3E}">
        <p14:creationId xmlns:p14="http://schemas.microsoft.com/office/powerpoint/2010/main" val="2130244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753401"/>
          </a:xfrm>
        </p:spPr>
        <p:txBody>
          <a:bodyPr>
            <a:normAutofit fontScale="90000"/>
          </a:bodyPr>
          <a:lstStyle/>
          <a:p>
            <a:r>
              <a:rPr lang="en-US" dirty="0" smtClean="0"/>
              <a:t>As we approach 6</a:t>
            </a:r>
            <a:r>
              <a:rPr lang="en-US" baseline="30000" dirty="0" smtClean="0"/>
              <a:t>th</a:t>
            </a:r>
            <a:r>
              <a:rPr lang="en-US" dirty="0" smtClean="0"/>
              <a:t> Extinction</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12</a:t>
            </a:fld>
            <a:endParaRPr lang="en-US" dirty="0"/>
          </a:p>
        </p:txBody>
      </p:sp>
      <p:pic>
        <p:nvPicPr>
          <p:cNvPr id="5" name="Picture 4"/>
          <p:cNvPicPr>
            <a:picLocks noChangeAspect="1"/>
          </p:cNvPicPr>
          <p:nvPr/>
        </p:nvPicPr>
        <p:blipFill>
          <a:blip r:embed="rId2"/>
          <a:stretch>
            <a:fillRect/>
          </a:stretch>
        </p:blipFill>
        <p:spPr>
          <a:xfrm>
            <a:off x="1853200" y="1203231"/>
            <a:ext cx="5462506" cy="5654769"/>
          </a:xfrm>
          <a:prstGeom prst="rect">
            <a:avLst/>
          </a:prstGeom>
        </p:spPr>
      </p:pic>
    </p:spTree>
    <p:extLst>
      <p:ext uri="{BB962C8B-B14F-4D97-AF65-F5344CB8AC3E}">
        <p14:creationId xmlns:p14="http://schemas.microsoft.com/office/powerpoint/2010/main" val="15787820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33" y="98924"/>
            <a:ext cx="6405499" cy="871665"/>
          </a:xfrm>
        </p:spPr>
        <p:txBody>
          <a:bodyPr>
            <a:normAutofit fontScale="90000"/>
          </a:bodyPr>
          <a:lstStyle/>
          <a:p>
            <a:r>
              <a:rPr lang="en-US" sz="3200" dirty="0" smtClean="0"/>
              <a:t>SEAM &amp; </a:t>
            </a:r>
            <a:br>
              <a:rPr lang="en-US" sz="3200" dirty="0" smtClean="0"/>
            </a:br>
            <a:r>
              <a:rPr lang="en-US" sz="3200" dirty="0" smtClean="0"/>
              <a:t>TRUE STORYTELLING PRINCIPLES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9378229"/>
              </p:ext>
            </p:extLst>
          </p:nvPr>
        </p:nvGraphicFramePr>
        <p:xfrm>
          <a:off x="4505325" y="990600"/>
          <a:ext cx="42576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SEAM-STORYTELLING by David M. Boje</a:t>
            </a:r>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13</a:t>
            </a:fld>
            <a:endParaRPr lang="en-US"/>
          </a:p>
        </p:txBody>
      </p:sp>
      <p:sp>
        <p:nvSpPr>
          <p:cNvPr id="6" name="Rectangle 5"/>
          <p:cNvSpPr/>
          <p:nvPr/>
        </p:nvSpPr>
        <p:spPr>
          <a:xfrm>
            <a:off x="68772" y="1369507"/>
            <a:ext cx="4572000" cy="5324535"/>
          </a:xfrm>
          <a:prstGeom prst="rect">
            <a:avLst/>
          </a:prstGeom>
        </p:spPr>
        <p:txBody>
          <a:bodyPr>
            <a:spAutoFit/>
          </a:bodyPr>
          <a:lstStyle/>
          <a:p>
            <a:pPr marL="514350" indent="-514350">
              <a:buFont typeface="+mj-lt"/>
              <a:buAutoNum type="arabicPeriod"/>
            </a:pPr>
            <a:r>
              <a:rPr lang="en-US" sz="2000" dirty="0"/>
              <a:t>Truth: </a:t>
            </a:r>
            <a:r>
              <a:rPr lang="en-US" sz="2000" b="1" dirty="0"/>
              <a:t>You yourself must be true and prepare the energy and effort for a sustainable future</a:t>
            </a:r>
            <a:endParaRPr lang="en-US" sz="2000" dirty="0"/>
          </a:p>
          <a:p>
            <a:pPr marL="514350" indent="-514350">
              <a:buFont typeface="+mj-lt"/>
              <a:buAutoNum type="arabicPeriod"/>
            </a:pPr>
            <a:r>
              <a:rPr lang="en-US" sz="2000" dirty="0"/>
              <a:t>Make room: </a:t>
            </a:r>
            <a:r>
              <a:rPr lang="en-US" sz="2000" b="1" dirty="0"/>
              <a:t>True storytelling makes spaces respecting the stories already there</a:t>
            </a:r>
            <a:endParaRPr lang="en-US" sz="2000" dirty="0"/>
          </a:p>
          <a:p>
            <a:pPr marL="514350" indent="-514350">
              <a:buFont typeface="+mj-lt"/>
              <a:buAutoNum type="arabicPeriod"/>
            </a:pPr>
            <a:r>
              <a:rPr lang="en-US" sz="2000" dirty="0"/>
              <a:t>Plot: </a:t>
            </a:r>
            <a:r>
              <a:rPr lang="en-US" sz="2000" b="1" dirty="0"/>
              <a:t>You must create stories with a clear plot creating direction and help people prioritize</a:t>
            </a:r>
            <a:endParaRPr lang="en-US" sz="2000" dirty="0"/>
          </a:p>
          <a:p>
            <a:pPr marL="514350" indent="-514350">
              <a:buFont typeface="+mj-lt"/>
              <a:buAutoNum type="arabicPeriod"/>
            </a:pPr>
            <a:r>
              <a:rPr lang="en-US" sz="2000" dirty="0"/>
              <a:t>Timing: </a:t>
            </a:r>
            <a:r>
              <a:rPr lang="en-US" sz="2000" b="1" dirty="0"/>
              <a:t>You must have timing</a:t>
            </a:r>
            <a:endParaRPr lang="en-US" sz="2000" dirty="0"/>
          </a:p>
          <a:p>
            <a:pPr marL="514350" indent="-514350">
              <a:buFont typeface="+mj-lt"/>
              <a:buAutoNum type="arabicPeriod"/>
            </a:pPr>
            <a:r>
              <a:rPr lang="en-US" sz="2000" dirty="0"/>
              <a:t>Help stories along: </a:t>
            </a:r>
            <a:r>
              <a:rPr lang="en-US" sz="2000" b="1" dirty="0"/>
              <a:t>You must be able to help stories on their way and be open to experiment</a:t>
            </a:r>
            <a:endParaRPr lang="en-US" sz="2000" dirty="0"/>
          </a:p>
          <a:p>
            <a:pPr marL="514350" indent="-514350">
              <a:buFont typeface="+mj-lt"/>
              <a:buAutoNum type="arabicPeriod"/>
            </a:pPr>
            <a:r>
              <a:rPr lang="en-US" sz="2000" dirty="0"/>
              <a:t>Staging: </a:t>
            </a:r>
            <a:r>
              <a:rPr lang="en-US" sz="2000" b="1" dirty="0"/>
              <a:t>You must consider staging including scenography and artifacts</a:t>
            </a:r>
            <a:endParaRPr lang="en-US" sz="2000" dirty="0"/>
          </a:p>
          <a:p>
            <a:pPr marL="514350" indent="-514350">
              <a:buFont typeface="+mj-lt"/>
              <a:buAutoNum type="arabicPeriod"/>
            </a:pPr>
            <a:r>
              <a:rPr lang="en-US" sz="2000" dirty="0"/>
              <a:t>Reflection: </a:t>
            </a:r>
            <a:r>
              <a:rPr lang="en-US" sz="2000" b="1" dirty="0"/>
              <a:t>You must reflect on the stories and how they create value</a:t>
            </a:r>
            <a:r>
              <a:rPr lang="en-US" sz="2000" dirty="0"/>
              <a:t> </a:t>
            </a:r>
          </a:p>
        </p:txBody>
      </p:sp>
    </p:spTree>
    <p:extLst>
      <p:ext uri="{BB962C8B-B14F-4D97-AF65-F5344CB8AC3E}">
        <p14:creationId xmlns:p14="http://schemas.microsoft.com/office/powerpoint/2010/main" val="23290788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4A211BB0-F835-4E86-B266-18691425E5E9}"/>
                                            </p:graphicEl>
                                          </p:spTgt>
                                        </p:tgtEl>
                                        <p:attrNameLst>
                                          <p:attrName>style.visibility</p:attrName>
                                        </p:attrNameLst>
                                      </p:cBhvr>
                                      <p:to>
                                        <p:strVal val="visible"/>
                                      </p:to>
                                    </p:set>
                                    <p:animEffect transition="in" filter="circle(out)">
                                      <p:cBhvr>
                                        <p:cTn id="7" dur="750"/>
                                        <p:tgtEl>
                                          <p:spTgt spid="4">
                                            <p:graphicEl>
                                              <a:dgm id="{4A211BB0-F835-4E86-B266-18691425E5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C2B51BD5-5A4F-4365-A76C-D59BBBE62C86}"/>
                                            </p:graphicEl>
                                          </p:spTgt>
                                        </p:tgtEl>
                                        <p:attrNameLst>
                                          <p:attrName>style.visibility</p:attrName>
                                        </p:attrNameLst>
                                      </p:cBhvr>
                                      <p:to>
                                        <p:strVal val="visible"/>
                                      </p:to>
                                    </p:set>
                                    <p:animEffect transition="in" filter="circle(out)">
                                      <p:cBhvr>
                                        <p:cTn id="12" dur="750"/>
                                        <p:tgtEl>
                                          <p:spTgt spid="4">
                                            <p:graphicEl>
                                              <a:dgm id="{C2B51BD5-5A4F-4365-A76C-D59BBBE62C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graphicEl>
                                              <a:dgm id="{73A91614-9B3D-43BA-AA9F-AEAC86EAE993}"/>
                                            </p:graphicEl>
                                          </p:spTgt>
                                        </p:tgtEl>
                                        <p:attrNameLst>
                                          <p:attrName>style.visibility</p:attrName>
                                        </p:attrNameLst>
                                      </p:cBhvr>
                                      <p:to>
                                        <p:strVal val="visible"/>
                                      </p:to>
                                    </p:set>
                                    <p:animEffect transition="in" filter="circle(out)">
                                      <p:cBhvr>
                                        <p:cTn id="17" dur="750"/>
                                        <p:tgtEl>
                                          <p:spTgt spid="4">
                                            <p:graphicEl>
                                              <a:dgm id="{73A91614-9B3D-43BA-AA9F-AEAC86EAE99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graphicEl>
                                              <a:dgm id="{F0A5EA68-263D-4FB7-B774-F68EEBE0AB0A}"/>
                                            </p:graphicEl>
                                          </p:spTgt>
                                        </p:tgtEl>
                                        <p:attrNameLst>
                                          <p:attrName>style.visibility</p:attrName>
                                        </p:attrNameLst>
                                      </p:cBhvr>
                                      <p:to>
                                        <p:strVal val="visible"/>
                                      </p:to>
                                    </p:set>
                                    <p:animEffect transition="in" filter="circle(out)">
                                      <p:cBhvr>
                                        <p:cTn id="22" dur="750"/>
                                        <p:tgtEl>
                                          <p:spTgt spid="4">
                                            <p:graphicEl>
                                              <a:dgm id="{F0A5EA68-263D-4FB7-B774-F68EEBE0AB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84" y="226772"/>
            <a:ext cx="8815134" cy="1088511"/>
          </a:xfrm>
        </p:spPr>
        <p:txBody>
          <a:bodyPr>
            <a:normAutofit/>
          </a:bodyPr>
          <a:lstStyle/>
          <a:p>
            <a:r>
              <a:rPr lang="en-US" b="1" dirty="0" smtClean="0">
                <a:solidFill>
                  <a:srgbClr val="FF0000"/>
                </a:solidFill>
              </a:rPr>
              <a:t>Instead of 6</a:t>
            </a:r>
            <a:r>
              <a:rPr lang="en-US" b="1" baseline="30000" dirty="0" smtClean="0">
                <a:solidFill>
                  <a:srgbClr val="FF0000"/>
                </a:solidFill>
              </a:rPr>
              <a:t>th</a:t>
            </a:r>
            <a:r>
              <a:rPr lang="en-US" b="1" dirty="0" smtClean="0">
                <a:solidFill>
                  <a:srgbClr val="FF0000"/>
                </a:solidFill>
              </a:rPr>
              <a:t> Extinction</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D739C4FB-7D33-419B-8833-D1372BFD11C8}" type="slidenum">
              <a:rPr lang="en-US" smtClean="0"/>
              <a:t>14</a:t>
            </a:fld>
            <a:endParaRPr lang="en-US" dirty="0"/>
          </a:p>
        </p:txBody>
      </p:sp>
      <p:pic>
        <p:nvPicPr>
          <p:cNvPr id="5" name="Picture 4"/>
          <p:cNvPicPr>
            <a:picLocks noChangeAspect="1"/>
          </p:cNvPicPr>
          <p:nvPr/>
        </p:nvPicPr>
        <p:blipFill>
          <a:blip r:embed="rId2"/>
          <a:stretch>
            <a:fillRect/>
          </a:stretch>
        </p:blipFill>
        <p:spPr>
          <a:xfrm>
            <a:off x="1415900" y="1760643"/>
            <a:ext cx="5766241" cy="5097357"/>
          </a:xfrm>
          <a:prstGeom prst="rect">
            <a:avLst/>
          </a:prstGeom>
        </p:spPr>
      </p:pic>
      <p:sp>
        <p:nvSpPr>
          <p:cNvPr id="6" name="Oval Callout 5"/>
          <p:cNvSpPr/>
          <p:nvPr/>
        </p:nvSpPr>
        <p:spPr>
          <a:xfrm>
            <a:off x="3767486" y="1760643"/>
            <a:ext cx="2785714" cy="1150218"/>
          </a:xfrm>
          <a:prstGeom prst="wedgeEllipseCallout">
            <a:avLst>
              <a:gd name="adj1" fmla="val 15394"/>
              <a:gd name="adj2" fmla="val 93266"/>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800000"/>
                </a:solidFill>
              </a:rPr>
              <a:t>Savall is better way to go!</a:t>
            </a:r>
            <a:endParaRPr lang="en-US" sz="2400" b="1" dirty="0">
              <a:solidFill>
                <a:srgbClr val="800000"/>
              </a:solidFill>
            </a:endParaRPr>
          </a:p>
        </p:txBody>
      </p:sp>
    </p:spTree>
    <p:extLst>
      <p:ext uri="{BB962C8B-B14F-4D97-AF65-F5344CB8AC3E}">
        <p14:creationId xmlns:p14="http://schemas.microsoft.com/office/powerpoint/2010/main" val="17294887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200508" y="1455738"/>
            <a:ext cx="8943492" cy="5279014"/>
          </a:xfrm>
        </p:spPr>
        <p:txBody>
          <a:bodyPr>
            <a:normAutofit lnSpcReduction="10000"/>
          </a:bodyPr>
          <a:lstStyle/>
          <a:p>
            <a:pPr marL="0" indent="0">
              <a:buNone/>
            </a:pPr>
            <a:r>
              <a:rPr lang="en-US" dirty="0" smtClean="0"/>
              <a:t>To </a:t>
            </a:r>
            <a:r>
              <a:rPr lang="en-US" dirty="0"/>
              <a:t>be a SEAM </a:t>
            </a:r>
            <a:r>
              <a:rPr lang="en-US" dirty="0" smtClean="0"/>
              <a:t>Consultant:</a:t>
            </a:r>
          </a:p>
          <a:p>
            <a:pPr marL="0" indent="0">
              <a:buNone/>
            </a:pPr>
            <a:endParaRPr lang="en-US" dirty="0" smtClean="0"/>
          </a:p>
          <a:p>
            <a:pPr marL="0" indent="0">
              <a:buNone/>
            </a:pPr>
            <a:r>
              <a:rPr lang="en-US" dirty="0" smtClean="0"/>
              <a:t>Listen </a:t>
            </a:r>
            <a:r>
              <a:rPr lang="en-US" dirty="0"/>
              <a:t>to and Observe the 'living </a:t>
            </a:r>
            <a:r>
              <a:rPr lang="en-US" dirty="0" smtClean="0"/>
              <a:t>stories’</a:t>
            </a:r>
          </a:p>
          <a:p>
            <a:pPr marL="0" indent="0">
              <a:buNone/>
            </a:pPr>
            <a:endParaRPr lang="en-US" dirty="0" smtClean="0"/>
          </a:p>
          <a:p>
            <a:pPr marL="0" indent="0">
              <a:buNone/>
            </a:pPr>
            <a:r>
              <a:rPr lang="en-US" dirty="0" smtClean="0"/>
              <a:t>Teach the Client 6 SEAM TOOLS as new ACTANTs</a:t>
            </a:r>
            <a:endParaRPr lang="en-US" dirty="0" smtClean="0"/>
          </a:p>
          <a:p>
            <a:pPr marL="0" indent="0">
              <a:buNone/>
            </a:pPr>
            <a:endParaRPr lang="en-US" dirty="0" smtClean="0"/>
          </a:p>
          <a:p>
            <a:pPr marL="0" indent="0">
              <a:buNone/>
            </a:pPr>
            <a:r>
              <a:rPr lang="en-US" dirty="0" smtClean="0"/>
              <a:t>Show Client how to convert Dysfunctions &amp; Hidden Costs into Human Potential &amp; New Revenue Streams</a:t>
            </a:r>
            <a:endParaRPr lang="en-US" dirty="0"/>
          </a:p>
          <a:p>
            <a:pPr marL="0" indent="0">
              <a:buNone/>
            </a:pPr>
            <a:endParaRPr lang="en-US" dirty="0" smtClean="0"/>
          </a:p>
          <a:p>
            <a:pPr marL="0" indent="0">
              <a:buNone/>
            </a:pPr>
            <a:r>
              <a:rPr lang="en-US" dirty="0" smtClean="0"/>
              <a:t>Be a SEAM Team that uses ENSEMBLE LEADERSHIP</a:t>
            </a:r>
            <a:endParaRPr lang="en-US" dirty="0"/>
          </a:p>
        </p:txBody>
      </p:sp>
      <p:pic>
        <p:nvPicPr>
          <p:cNvPr id="4" name="Picture 3"/>
          <p:cNvPicPr>
            <a:picLocks noChangeAspect="1"/>
          </p:cNvPicPr>
          <p:nvPr/>
        </p:nvPicPr>
        <p:blipFill>
          <a:blip r:embed="rId2"/>
          <a:stretch>
            <a:fillRect/>
          </a:stretch>
        </p:blipFill>
        <p:spPr>
          <a:xfrm>
            <a:off x="7975600" y="0"/>
            <a:ext cx="1168400" cy="1181100"/>
          </a:xfrm>
          <a:prstGeom prst="rect">
            <a:avLst/>
          </a:prstGeom>
        </p:spPr>
      </p:pic>
      <p:pic>
        <p:nvPicPr>
          <p:cNvPr id="7" name="Picture 6"/>
          <p:cNvPicPr>
            <a:picLocks noChangeAspect="1"/>
          </p:cNvPicPr>
          <p:nvPr/>
        </p:nvPicPr>
        <p:blipFill>
          <a:blip r:embed="rId2"/>
          <a:stretch>
            <a:fillRect/>
          </a:stretch>
        </p:blipFill>
        <p:spPr>
          <a:xfrm>
            <a:off x="200508" y="114948"/>
            <a:ext cx="1168400" cy="1181100"/>
          </a:xfrm>
          <a:prstGeom prst="rect">
            <a:avLst/>
          </a:prstGeom>
        </p:spPr>
      </p:pic>
      <p:pic>
        <p:nvPicPr>
          <p:cNvPr id="5" name="Picture 4"/>
          <p:cNvPicPr>
            <a:picLocks noChangeAspect="1"/>
          </p:cNvPicPr>
          <p:nvPr/>
        </p:nvPicPr>
        <p:blipFill>
          <a:blip r:embed="rId3"/>
          <a:stretch>
            <a:fillRect/>
          </a:stretch>
        </p:blipFill>
        <p:spPr>
          <a:xfrm>
            <a:off x="2043431" y="0"/>
            <a:ext cx="4861016" cy="1545803"/>
          </a:xfrm>
          <a:prstGeom prst="rect">
            <a:avLst/>
          </a:prstGeom>
        </p:spPr>
      </p:pic>
    </p:spTree>
    <p:extLst>
      <p:ext uri="{BB962C8B-B14F-4D97-AF65-F5344CB8AC3E}">
        <p14:creationId xmlns:p14="http://schemas.microsoft.com/office/powerpoint/2010/main" val="32385023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0"/>
            <a:ext cx="9144000" cy="6858000"/>
          </a:xfrm>
          <a:prstGeom prst="rect">
            <a:avLst/>
          </a:prstGeom>
        </p:spPr>
      </p:pic>
      <p:graphicFrame>
        <p:nvGraphicFramePr>
          <p:cNvPr id="9" name="Content Placeholder 8"/>
          <p:cNvGraphicFramePr>
            <a:graphicFrameLocks noGrp="1"/>
          </p:cNvGraphicFramePr>
          <p:nvPr>
            <p:ph sz="half" idx="2"/>
            <p:extLst>
              <p:ext uri="{D42A27DB-BD31-4B8C-83A1-F6EECF244321}">
                <p14:modId xmlns:p14="http://schemas.microsoft.com/office/powerpoint/2010/main" val="3892485607"/>
              </p:ext>
            </p:extLst>
          </p:nvPr>
        </p:nvGraphicFramePr>
        <p:xfrm>
          <a:off x="1497262" y="1363578"/>
          <a:ext cx="6162843" cy="4197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F02B70FB-18ED-4CA5-8368-F946A6F2C1F7}" type="slidenum">
              <a:rPr lang="en-US" smtClean="0"/>
              <a:t>16</a:t>
            </a:fld>
            <a:endParaRPr lang="en-US"/>
          </a:p>
        </p:txBody>
      </p:sp>
    </p:spTree>
    <p:extLst>
      <p:ext uri="{BB962C8B-B14F-4D97-AF65-F5344CB8AC3E}">
        <p14:creationId xmlns:p14="http://schemas.microsoft.com/office/powerpoint/2010/main" val="42277835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9">
                                            <p:graphicEl>
                                              <a:dgm id="{E6AF0A74-5C53-4808-8A77-31B80B0E5BF6}"/>
                                            </p:graphicEl>
                                          </p:spTgt>
                                        </p:tgtEl>
                                        <p:attrNameLst>
                                          <p:attrName>style.visibility</p:attrName>
                                        </p:attrNameLst>
                                      </p:cBhvr>
                                      <p:to>
                                        <p:strVal val="visible"/>
                                      </p:to>
                                    </p:set>
                                    <p:animEffect transition="in" filter="circle(out)">
                                      <p:cBhvr>
                                        <p:cTn id="7" dur="500"/>
                                        <p:tgtEl>
                                          <p:spTgt spid="9">
                                            <p:graphicEl>
                                              <a:dgm id="{E6AF0A74-5C53-4808-8A77-31B80B0E5B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9">
                                            <p:graphicEl>
                                              <a:dgm id="{21E2B31A-E4B2-4ECF-88AA-8FCC85E6F254}"/>
                                            </p:graphicEl>
                                          </p:spTgt>
                                        </p:tgtEl>
                                        <p:attrNameLst>
                                          <p:attrName>style.visibility</p:attrName>
                                        </p:attrNameLst>
                                      </p:cBhvr>
                                      <p:to>
                                        <p:strVal val="visible"/>
                                      </p:to>
                                    </p:set>
                                    <p:animEffect transition="in" filter="circle(out)">
                                      <p:cBhvr>
                                        <p:cTn id="12" dur="500"/>
                                        <p:tgtEl>
                                          <p:spTgt spid="9">
                                            <p:graphicEl>
                                              <a:dgm id="{21E2B31A-E4B2-4ECF-88AA-8FCC85E6F254}"/>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graphicEl>
                                              <a:dgm id="{C09C0B9D-C626-4352-937F-E565C32A1F1A}"/>
                                            </p:graphicEl>
                                          </p:spTgt>
                                        </p:tgtEl>
                                        <p:attrNameLst>
                                          <p:attrName>style.visibility</p:attrName>
                                        </p:attrNameLst>
                                      </p:cBhvr>
                                      <p:to>
                                        <p:strVal val="visible"/>
                                      </p:to>
                                    </p:set>
                                    <p:animEffect transition="in" filter="wipe(up)">
                                      <p:cBhvr>
                                        <p:cTn id="16" dur="500"/>
                                        <p:tgtEl>
                                          <p:spTgt spid="9">
                                            <p:graphicEl>
                                              <a:dgm id="{C09C0B9D-C626-4352-937F-E565C32A1F1A}"/>
                                            </p:graphicEl>
                                          </p:spTgt>
                                        </p:tgtEl>
                                      </p:cBhvr>
                                    </p:animEffect>
                                  </p:childTnLst>
                                </p:cTn>
                              </p:par>
                            </p:childTnLst>
                          </p:cTn>
                        </p:par>
                        <p:par>
                          <p:cTn id="17" fill="hold">
                            <p:stCondLst>
                              <p:cond delay="1000"/>
                            </p:stCondLst>
                            <p:childTnLst>
                              <p:par>
                                <p:cTn id="18" presetID="6" presetClass="entr" presetSubtype="32" fill="hold" grpId="0" nodeType="afterEffect">
                                  <p:stCondLst>
                                    <p:cond delay="0"/>
                                  </p:stCondLst>
                                  <p:childTnLst>
                                    <p:set>
                                      <p:cBhvr>
                                        <p:cTn id="19" dur="1" fill="hold">
                                          <p:stCondLst>
                                            <p:cond delay="0"/>
                                          </p:stCondLst>
                                        </p:cTn>
                                        <p:tgtEl>
                                          <p:spTgt spid="9">
                                            <p:graphicEl>
                                              <a:dgm id="{18949E23-5716-41EE-8482-AD899487C22A}"/>
                                            </p:graphicEl>
                                          </p:spTgt>
                                        </p:tgtEl>
                                        <p:attrNameLst>
                                          <p:attrName>style.visibility</p:attrName>
                                        </p:attrNameLst>
                                      </p:cBhvr>
                                      <p:to>
                                        <p:strVal val="visible"/>
                                      </p:to>
                                    </p:set>
                                    <p:animEffect transition="in" filter="circle(out)">
                                      <p:cBhvr>
                                        <p:cTn id="20" dur="500"/>
                                        <p:tgtEl>
                                          <p:spTgt spid="9">
                                            <p:graphicEl>
                                              <a:dgm id="{18949E23-5716-41EE-8482-AD899487C22A}"/>
                                            </p:graphicEl>
                                          </p:spTgt>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9">
                                            <p:graphicEl>
                                              <a:dgm id="{47906407-956C-4DBE-95F5-60B3E34737A1}"/>
                                            </p:graphicEl>
                                          </p:spTgt>
                                        </p:tgtEl>
                                        <p:attrNameLst>
                                          <p:attrName>style.visibility</p:attrName>
                                        </p:attrNameLst>
                                      </p:cBhvr>
                                      <p:to>
                                        <p:strVal val="visible"/>
                                      </p:to>
                                    </p:set>
                                    <p:animEffect transition="in" filter="wipe(up)">
                                      <p:cBhvr>
                                        <p:cTn id="24" dur="500"/>
                                        <p:tgtEl>
                                          <p:spTgt spid="9">
                                            <p:graphicEl>
                                              <a:dgm id="{47906407-956C-4DBE-95F5-60B3E34737A1}"/>
                                            </p:graphicEl>
                                          </p:spTgt>
                                        </p:tgtEl>
                                      </p:cBhvr>
                                    </p:animEffect>
                                  </p:childTnLst>
                                </p:cTn>
                              </p:par>
                            </p:childTnLst>
                          </p:cTn>
                        </p:par>
                        <p:par>
                          <p:cTn id="25" fill="hold">
                            <p:stCondLst>
                              <p:cond delay="2000"/>
                            </p:stCondLst>
                            <p:childTnLst>
                              <p:par>
                                <p:cTn id="26" presetID="6" presetClass="entr" presetSubtype="32" fill="hold" grpId="0" nodeType="afterEffect">
                                  <p:stCondLst>
                                    <p:cond delay="0"/>
                                  </p:stCondLst>
                                  <p:childTnLst>
                                    <p:set>
                                      <p:cBhvr>
                                        <p:cTn id="27" dur="1" fill="hold">
                                          <p:stCondLst>
                                            <p:cond delay="0"/>
                                          </p:stCondLst>
                                        </p:cTn>
                                        <p:tgtEl>
                                          <p:spTgt spid="9">
                                            <p:graphicEl>
                                              <a:dgm id="{585FE9A8-D8F9-48B3-BD89-BCB8D40C3B62}"/>
                                            </p:graphicEl>
                                          </p:spTgt>
                                        </p:tgtEl>
                                        <p:attrNameLst>
                                          <p:attrName>style.visibility</p:attrName>
                                        </p:attrNameLst>
                                      </p:cBhvr>
                                      <p:to>
                                        <p:strVal val="visible"/>
                                      </p:to>
                                    </p:set>
                                    <p:animEffect transition="in" filter="circle(out)">
                                      <p:cBhvr>
                                        <p:cTn id="28" dur="500"/>
                                        <p:tgtEl>
                                          <p:spTgt spid="9">
                                            <p:graphicEl>
                                              <a:dgm id="{585FE9A8-D8F9-48B3-BD89-BCB8D40C3B62}"/>
                                            </p:graphicEl>
                                          </p:spTgt>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9">
                                            <p:graphicEl>
                                              <a:dgm id="{607E6A0A-3655-4CA6-91D8-44B285A4941A}"/>
                                            </p:graphicEl>
                                          </p:spTgt>
                                        </p:tgtEl>
                                        <p:attrNameLst>
                                          <p:attrName>style.visibility</p:attrName>
                                        </p:attrNameLst>
                                      </p:cBhvr>
                                      <p:to>
                                        <p:strVal val="visible"/>
                                      </p:to>
                                    </p:set>
                                    <p:animEffect transition="in" filter="wipe(down)">
                                      <p:cBhvr>
                                        <p:cTn id="32" dur="500"/>
                                        <p:tgtEl>
                                          <p:spTgt spid="9">
                                            <p:graphicEl>
                                              <a:dgm id="{607E6A0A-3655-4CA6-91D8-44B285A4941A}"/>
                                            </p:graphicEl>
                                          </p:spTgt>
                                        </p:tgtEl>
                                      </p:cBhvr>
                                    </p:animEffect>
                                  </p:childTnLst>
                                </p:cTn>
                              </p:par>
                            </p:childTnLst>
                          </p:cTn>
                        </p:par>
                        <p:par>
                          <p:cTn id="33" fill="hold">
                            <p:stCondLst>
                              <p:cond delay="3000"/>
                            </p:stCondLst>
                            <p:childTnLst>
                              <p:par>
                                <p:cTn id="34" presetID="6" presetClass="entr" presetSubtype="32" fill="hold" grpId="0" nodeType="afterEffect">
                                  <p:stCondLst>
                                    <p:cond delay="0"/>
                                  </p:stCondLst>
                                  <p:childTnLst>
                                    <p:set>
                                      <p:cBhvr>
                                        <p:cTn id="35" dur="1" fill="hold">
                                          <p:stCondLst>
                                            <p:cond delay="0"/>
                                          </p:stCondLst>
                                        </p:cTn>
                                        <p:tgtEl>
                                          <p:spTgt spid="9">
                                            <p:graphicEl>
                                              <a:dgm id="{819BC320-0E3F-4F15-A919-57F70CA02FCD}"/>
                                            </p:graphicEl>
                                          </p:spTgt>
                                        </p:tgtEl>
                                        <p:attrNameLst>
                                          <p:attrName>style.visibility</p:attrName>
                                        </p:attrNameLst>
                                      </p:cBhvr>
                                      <p:to>
                                        <p:strVal val="visible"/>
                                      </p:to>
                                    </p:set>
                                    <p:animEffect transition="in" filter="circle(out)">
                                      <p:cBhvr>
                                        <p:cTn id="36" dur="500"/>
                                        <p:tgtEl>
                                          <p:spTgt spid="9">
                                            <p:graphicEl>
                                              <a:dgm id="{819BC320-0E3F-4F15-A919-57F70CA02FCD}"/>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graphicEl>
                                              <a:dgm id="{0DD71EEF-493C-4E91-89BE-3AD922D5DFEC}"/>
                                            </p:graphicEl>
                                          </p:spTgt>
                                        </p:tgtEl>
                                        <p:attrNameLst>
                                          <p:attrName>style.visibility</p:attrName>
                                        </p:attrNameLst>
                                      </p:cBhvr>
                                      <p:to>
                                        <p:strVal val="visible"/>
                                      </p:to>
                                    </p:set>
                                    <p:animEffect transition="in" filter="wipe(down)">
                                      <p:cBhvr>
                                        <p:cTn id="39" dur="500"/>
                                        <p:tgtEl>
                                          <p:spTgt spid="9">
                                            <p:graphicEl>
                                              <a:dgm id="{0DD71EEF-493C-4E91-89BE-3AD922D5DF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39C4FB-7D33-419B-8833-D1372BFD11C8}" type="slidenum">
              <a:rPr lang="en-US" smtClean="0"/>
              <a:t>17</a:t>
            </a:fld>
            <a:endParaRPr lang="en-US" dirty="0"/>
          </a:p>
        </p:txBody>
      </p:sp>
      <p:pic>
        <p:nvPicPr>
          <p:cNvPr id="3" name="Picture 2"/>
          <p:cNvPicPr>
            <a:picLocks noChangeAspect="1"/>
          </p:cNvPicPr>
          <p:nvPr/>
        </p:nvPicPr>
        <p:blipFill>
          <a:blip r:embed="rId2"/>
          <a:stretch>
            <a:fillRect/>
          </a:stretch>
        </p:blipFill>
        <p:spPr>
          <a:xfrm>
            <a:off x="0" y="0"/>
            <a:ext cx="9144000" cy="6858000"/>
          </a:xfrm>
          <a:prstGeom prst="rect">
            <a:avLst/>
          </a:prstGeom>
        </p:spPr>
      </p:pic>
      <p:pic>
        <p:nvPicPr>
          <p:cNvPr id="4" name="Picture 3"/>
          <p:cNvPicPr>
            <a:picLocks noChangeAspect="1"/>
          </p:cNvPicPr>
          <p:nvPr/>
        </p:nvPicPr>
        <p:blipFill>
          <a:blip r:embed="rId3"/>
          <a:stretch>
            <a:fillRect/>
          </a:stretch>
        </p:blipFill>
        <p:spPr>
          <a:xfrm>
            <a:off x="0" y="0"/>
            <a:ext cx="2483115" cy="613564"/>
          </a:xfrm>
          <a:prstGeom prst="rect">
            <a:avLst/>
          </a:prstGeom>
        </p:spPr>
      </p:pic>
    </p:spTree>
    <p:extLst>
      <p:ext uri="{BB962C8B-B14F-4D97-AF65-F5344CB8AC3E}">
        <p14:creationId xmlns:p14="http://schemas.microsoft.com/office/powerpoint/2010/main" val="1390492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r>
              <a:rPr lang="en-US" sz="2000" b="1" dirty="0" smtClean="0"/>
              <a:t>STEP 3: </a:t>
            </a:r>
            <a:r>
              <a:rPr lang="en-US" sz="2400" b="1" dirty="0" smtClean="0"/>
              <a:t>Interactive Experiential Event</a:t>
            </a:r>
            <a:br>
              <a:rPr lang="en-US" sz="2400" b="1" dirty="0" smtClean="0"/>
            </a:br>
            <a:r>
              <a:rPr lang="en-US" sz="2000" dirty="0" smtClean="0"/>
              <a:t>Some activity in experiencing the material</a:t>
            </a:r>
            <a:br>
              <a:rPr lang="en-US" sz="2000" dirty="0" smtClean="0"/>
            </a:br>
            <a:r>
              <a:rPr lang="en-US" sz="2400" b="1" dirty="0" smtClean="0"/>
              <a:t>TODAY WE Do </a:t>
            </a:r>
            <a:r>
              <a:rPr lang="en-US" sz="2400" b="1" dirty="0" smtClean="0"/>
              <a:t>Team From Hell </a:t>
            </a:r>
            <a:r>
              <a:rPr lang="en-US" sz="2400" b="1" dirty="0" smtClean="0"/>
              <a:t>CONTRACT</a:t>
            </a:r>
            <a:endParaRPr lang="en-US" sz="2000" b="1" dirty="0"/>
          </a:p>
        </p:txBody>
      </p:sp>
      <p:sp>
        <p:nvSpPr>
          <p:cNvPr id="5" name="Content Placeholder 4"/>
          <p:cNvSpPr>
            <a:spLocks noGrp="1"/>
          </p:cNvSpPr>
          <p:nvPr>
            <p:ph idx="1"/>
          </p:nvPr>
        </p:nvSpPr>
        <p:spPr>
          <a:xfrm>
            <a:off x="175651" y="1600200"/>
            <a:ext cx="8511149" cy="5033197"/>
          </a:xfrm>
        </p:spPr>
        <p:txBody>
          <a:bodyPr>
            <a:noAutofit/>
          </a:bodyPr>
          <a:lstStyle/>
          <a:p>
            <a:pPr marL="0" indent="0">
              <a:buNone/>
            </a:pPr>
            <a:r>
              <a:rPr lang="en-US" sz="2400" dirty="0"/>
              <a:t>Step 1: </a:t>
            </a:r>
            <a:r>
              <a:rPr lang="en-US" sz="2400" b="1" dirty="0" smtClean="0"/>
              <a:t>Before </a:t>
            </a:r>
            <a:r>
              <a:rPr lang="en-US" sz="2400" b="1" dirty="0"/>
              <a:t>meeting, before talking, each person write down a list: What are </a:t>
            </a:r>
            <a:r>
              <a:rPr lang="en-US" sz="2400" b="1" dirty="0" smtClean="0"/>
              <a:t>3 </a:t>
            </a:r>
            <a:r>
              <a:rPr lang="en-US" sz="2400" b="1" dirty="0"/>
              <a:t>things that drive you crazy about team work</a:t>
            </a:r>
            <a:r>
              <a:rPr lang="en-US" sz="2400" b="1" dirty="0" smtClean="0"/>
              <a:t>?</a:t>
            </a:r>
          </a:p>
          <a:p>
            <a:pPr marL="0" indent="0">
              <a:buNone/>
            </a:pPr>
            <a:r>
              <a:rPr lang="en-US" sz="2400" dirty="0" smtClean="0"/>
              <a:t>Step </a:t>
            </a:r>
            <a:r>
              <a:rPr lang="en-US" sz="2400" dirty="0"/>
              <a:t>2: </a:t>
            </a:r>
            <a:r>
              <a:rPr lang="en-US" sz="2400" b="1" dirty="0"/>
              <a:t>Share the list</a:t>
            </a:r>
            <a:r>
              <a:rPr lang="en-US" sz="2400" dirty="0"/>
              <a:t>s, </a:t>
            </a:r>
            <a:r>
              <a:rPr lang="en-US" sz="2400" b="1" dirty="0"/>
              <a:t>and rank </a:t>
            </a:r>
            <a:r>
              <a:rPr lang="en-US" sz="2400" dirty="0"/>
              <a:t>as a new team, what are the top </a:t>
            </a:r>
            <a:r>
              <a:rPr lang="en-US" sz="2400" dirty="0" smtClean="0"/>
              <a:t>3. </a:t>
            </a:r>
            <a:r>
              <a:rPr lang="en-US" sz="2400" dirty="0"/>
              <a:t>Share horror stories about each person's </a:t>
            </a:r>
            <a:r>
              <a:rPr lang="en-US" sz="2400" dirty="0" smtClean="0"/>
              <a:t>experience </a:t>
            </a:r>
            <a:r>
              <a:rPr lang="en-US" sz="2400" dirty="0"/>
              <a:t>with Teams From Hell</a:t>
            </a:r>
            <a:r>
              <a:rPr lang="en-US" sz="2400" dirty="0" smtClean="0"/>
              <a:t>.</a:t>
            </a:r>
          </a:p>
          <a:p>
            <a:pPr marL="0" indent="0">
              <a:buNone/>
            </a:pPr>
            <a:r>
              <a:rPr lang="en-US" sz="2400" dirty="0" smtClean="0"/>
              <a:t>Step </a:t>
            </a:r>
            <a:r>
              <a:rPr lang="en-US" sz="2400" dirty="0"/>
              <a:t>3: </a:t>
            </a:r>
            <a:r>
              <a:rPr lang="en-US" sz="2400" b="1" dirty="0"/>
              <a:t>Come up with a way to address each of the top </a:t>
            </a:r>
            <a:r>
              <a:rPr lang="en-US" sz="2400" b="1" dirty="0" smtClean="0"/>
              <a:t>3</a:t>
            </a:r>
            <a:r>
              <a:rPr lang="en-US" sz="2400" dirty="0" smtClean="0"/>
              <a:t>. </a:t>
            </a:r>
            <a:r>
              <a:rPr lang="en-US" sz="2400" dirty="0"/>
              <a:t>This can be norms that the group will enforce, giving permission to call each other out if there are norm violations, punishments that will happen (these can involve ways to make it up to the offended team members by the offending member), etc</a:t>
            </a:r>
            <a:r>
              <a:rPr lang="en-US" sz="2400" dirty="0" smtClean="0"/>
              <a:t>.</a:t>
            </a:r>
          </a:p>
          <a:p>
            <a:pPr marL="0" indent="0">
              <a:buNone/>
            </a:pPr>
            <a:r>
              <a:rPr lang="en-US" sz="2400" dirty="0" smtClean="0"/>
              <a:t>Step </a:t>
            </a:r>
            <a:r>
              <a:rPr lang="en-US" sz="2400" dirty="0"/>
              <a:t>4: </a:t>
            </a:r>
            <a:r>
              <a:rPr lang="en-US" sz="2400" b="1" dirty="0"/>
              <a:t>Make a team contrac</a:t>
            </a:r>
            <a:r>
              <a:rPr lang="en-US" sz="2400" dirty="0"/>
              <a:t>t using Step </a:t>
            </a:r>
            <a:r>
              <a:rPr lang="en-US" sz="2400" dirty="0" smtClean="0"/>
              <a:t>3 and submit copy to instructor  signed by everyone. Keep copy for yourselves. </a:t>
            </a:r>
            <a:endParaRPr lang="en-US" sz="2400" dirty="0"/>
          </a:p>
        </p:txBody>
      </p:sp>
    </p:spTree>
    <p:extLst>
      <p:ext uri="{BB962C8B-B14F-4D97-AF65-F5344CB8AC3E}">
        <p14:creationId xmlns:p14="http://schemas.microsoft.com/office/powerpoint/2010/main" val="848903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LESSON PLAN STEP </a:t>
            </a:r>
            <a:r>
              <a:rPr lang="en-US" sz="3200" dirty="0"/>
              <a:t>4 (2 minutes) Q &amp; A with class to see what worked well today, and what could be better </a:t>
            </a:r>
            <a:br>
              <a:rPr lang="en-US" sz="3200" dirty="0"/>
            </a:br>
            <a:endParaRPr lang="en-US" sz="3200" dirty="0"/>
          </a:p>
        </p:txBody>
      </p:sp>
      <p:sp>
        <p:nvSpPr>
          <p:cNvPr id="3" name="Content Placeholder 2"/>
          <p:cNvSpPr>
            <a:spLocks noGrp="1"/>
          </p:cNvSpPr>
          <p:nvPr>
            <p:ph idx="1"/>
          </p:nvPr>
        </p:nvSpPr>
        <p:spPr/>
        <p:txBody>
          <a:bodyPr/>
          <a:lstStyle/>
          <a:p>
            <a:r>
              <a:rPr lang="en-US" sz="2400" dirty="0" smtClean="0"/>
              <a:t>Write + on one side of board, and </a:t>
            </a:r>
            <a:r>
              <a:rPr lang="mr-IN" sz="2400" dirty="0" smtClean="0"/>
              <a:t>–</a:t>
            </a:r>
            <a:r>
              <a:rPr lang="en-US" sz="2400" dirty="0" smtClean="0"/>
              <a:t> on the other side</a:t>
            </a:r>
          </a:p>
          <a:p>
            <a:r>
              <a:rPr lang="en-US" sz="2400" dirty="0" smtClean="0"/>
              <a:t>List the comments from the following question:</a:t>
            </a:r>
          </a:p>
          <a:p>
            <a:r>
              <a:rPr lang="en-US" sz="2400" dirty="0" smtClean="0"/>
              <a:t>Q &amp; A with </a:t>
            </a:r>
            <a:r>
              <a:rPr lang="en-US" sz="2400" dirty="0"/>
              <a:t>class to see </a:t>
            </a:r>
            <a:r>
              <a:rPr lang="en-US" sz="3200" dirty="0"/>
              <a:t>what worked well today, and what could be better </a:t>
            </a:r>
            <a:br>
              <a:rPr lang="en-US" sz="3200" dirty="0"/>
            </a:br>
            <a:endParaRPr lang="en-US" dirty="0" smtClean="0"/>
          </a:p>
          <a:p>
            <a:endParaRPr lang="en-US" dirty="0"/>
          </a:p>
        </p:txBody>
      </p:sp>
    </p:spTree>
    <p:extLst>
      <p:ext uri="{BB962C8B-B14F-4D97-AF65-F5344CB8AC3E}">
        <p14:creationId xmlns:p14="http://schemas.microsoft.com/office/powerpoint/2010/main" val="3941632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82"/>
            <a:ext cx="8229600" cy="333311"/>
          </a:xfrm>
        </p:spPr>
        <p:txBody>
          <a:bodyPr>
            <a:normAutofit fontScale="90000"/>
          </a:bodyPr>
          <a:lstStyle/>
          <a:p>
            <a:r>
              <a:rPr lang="en-US" b="1" dirty="0" smtClean="0">
                <a:solidFill>
                  <a:srgbClr val="FF0000"/>
                </a:solidFill>
              </a:rPr>
              <a:t>LESSON PLAN 6 STEPS</a:t>
            </a:r>
            <a:endParaRPr lang="en-US" b="1" dirty="0">
              <a:solidFill>
                <a:srgbClr val="FF0000"/>
              </a:solidFill>
            </a:endParaRPr>
          </a:p>
        </p:txBody>
      </p:sp>
      <p:sp>
        <p:nvSpPr>
          <p:cNvPr id="3" name="Content Placeholder 2"/>
          <p:cNvSpPr>
            <a:spLocks noGrp="1"/>
          </p:cNvSpPr>
          <p:nvPr>
            <p:ph idx="1"/>
          </p:nvPr>
        </p:nvSpPr>
        <p:spPr>
          <a:xfrm>
            <a:off x="145983" y="590161"/>
            <a:ext cx="8826750" cy="4032217"/>
          </a:xfrm>
        </p:spPr>
        <p:txBody>
          <a:bodyPr>
            <a:noAutofit/>
          </a:bodyPr>
          <a:lstStyle/>
          <a:p>
            <a:pPr marL="514350" indent="-514350">
              <a:buFont typeface="+mj-lt"/>
              <a:buAutoNum type="arabicPeriod"/>
            </a:pPr>
            <a:r>
              <a:rPr lang="en-US" sz="2400" dirty="0" smtClean="0"/>
              <a:t>Opening Activities</a:t>
            </a:r>
          </a:p>
          <a:p>
            <a:pPr marL="857250" lvl="1" indent="-457200">
              <a:buAutoNum type="alphaUcPeriod"/>
            </a:pPr>
            <a:r>
              <a:rPr lang="en-US" sz="2000" dirty="0" smtClean="0"/>
              <a:t>Healthy </a:t>
            </a:r>
            <a:r>
              <a:rPr lang="en-US" sz="2000" dirty="0"/>
              <a:t>Happy </a:t>
            </a:r>
            <a:r>
              <a:rPr lang="en-US" sz="2000" dirty="0" smtClean="0"/>
              <a:t>Terrific</a:t>
            </a:r>
          </a:p>
          <a:p>
            <a:pPr marL="857250" lvl="1" indent="-457200">
              <a:buAutoNum type="alphaUcPeriod"/>
            </a:pPr>
            <a:r>
              <a:rPr lang="en-US" sz="2000" dirty="0" smtClean="0"/>
              <a:t>The </a:t>
            </a:r>
            <a:r>
              <a:rPr lang="en-US" sz="2000" dirty="0"/>
              <a:t>Homework Questions you will focus </a:t>
            </a:r>
            <a:r>
              <a:rPr lang="en-US" sz="2000" dirty="0" smtClean="0"/>
              <a:t>on</a:t>
            </a:r>
          </a:p>
          <a:p>
            <a:pPr marL="857250" lvl="1" indent="-457200">
              <a:buAutoNum type="alphaUcPeriod"/>
            </a:pPr>
            <a:r>
              <a:rPr lang="en-US" sz="2000" dirty="0" smtClean="0"/>
              <a:t>A </a:t>
            </a:r>
            <a:r>
              <a:rPr lang="en-US" sz="2000" dirty="0"/>
              <a:t>Boal ice-breaker (with some connection to homework</a:t>
            </a:r>
            <a:r>
              <a:rPr lang="en-US" sz="2000" dirty="0" smtClean="0"/>
              <a:t>)</a:t>
            </a:r>
          </a:p>
          <a:p>
            <a:pPr marL="457200" indent="-457200">
              <a:buAutoNum type="arabicPeriod"/>
            </a:pPr>
            <a:r>
              <a:rPr lang="en-US" sz="2400" dirty="0" smtClean="0"/>
              <a:t>The Content</a:t>
            </a:r>
          </a:p>
          <a:p>
            <a:pPr marL="914400" lvl="1" indent="-514350">
              <a:buAutoNum type="alphaUcPeriod"/>
            </a:pPr>
            <a:r>
              <a:rPr lang="en-US" sz="2000" dirty="0" smtClean="0"/>
              <a:t>Grading </a:t>
            </a:r>
            <a:r>
              <a:rPr lang="en-US" sz="2000" dirty="0"/>
              <a:t>last week's </a:t>
            </a:r>
            <a:r>
              <a:rPr lang="en-US" sz="2000" dirty="0" smtClean="0"/>
              <a:t>homework</a:t>
            </a:r>
          </a:p>
          <a:p>
            <a:pPr marL="914400" lvl="1" indent="-514350">
              <a:buAutoNum type="alphaUcPeriod"/>
            </a:pPr>
            <a:r>
              <a:rPr lang="en-US" sz="2000" dirty="0" smtClean="0"/>
              <a:t>The </a:t>
            </a:r>
            <a:r>
              <a:rPr lang="en-US" sz="2000" dirty="0"/>
              <a:t>Slides and </a:t>
            </a:r>
            <a:r>
              <a:rPr lang="en-US" sz="2000" dirty="0" smtClean="0"/>
              <a:t>YouTube </a:t>
            </a:r>
            <a:r>
              <a:rPr lang="en-US" sz="2000" dirty="0"/>
              <a:t>about the new </a:t>
            </a:r>
            <a:r>
              <a:rPr lang="en-US" sz="2000" dirty="0" smtClean="0"/>
              <a:t>homework</a:t>
            </a:r>
          </a:p>
          <a:p>
            <a:pPr marL="514350" indent="-514350">
              <a:buAutoNum type="arabicPeriod"/>
            </a:pPr>
            <a:r>
              <a:rPr lang="en-US" sz="2400" dirty="0" smtClean="0"/>
              <a:t>Interactive </a:t>
            </a:r>
            <a:r>
              <a:rPr lang="en-US" sz="2400" dirty="0"/>
              <a:t>Experiential </a:t>
            </a:r>
            <a:r>
              <a:rPr lang="en-US" sz="2400" dirty="0" smtClean="0"/>
              <a:t>Event</a:t>
            </a:r>
          </a:p>
          <a:p>
            <a:pPr marL="400050" lvl="1" indent="0">
              <a:buNone/>
            </a:pPr>
            <a:r>
              <a:rPr lang="en-US" sz="2000" dirty="0" smtClean="0"/>
              <a:t>Some </a:t>
            </a:r>
            <a:r>
              <a:rPr lang="en-US" sz="2000" dirty="0"/>
              <a:t>activity in class or field trip where everyone gets involved in experiencing the </a:t>
            </a:r>
            <a:r>
              <a:rPr lang="en-US" sz="2000" dirty="0" smtClean="0"/>
              <a:t>material</a:t>
            </a:r>
          </a:p>
          <a:p>
            <a:pPr marL="0" indent="0">
              <a:buNone/>
            </a:pPr>
            <a:r>
              <a:rPr lang="en-US" sz="2400" dirty="0" smtClean="0"/>
              <a:t>4. A 2 </a:t>
            </a:r>
            <a:r>
              <a:rPr lang="en-US" sz="2400" dirty="0"/>
              <a:t>Minute Pluses and Minuses (what worked well, what can </a:t>
            </a:r>
            <a:r>
              <a:rPr lang="en-US" sz="2400" dirty="0" smtClean="0"/>
              <a:t>improve </a:t>
            </a:r>
            <a:r>
              <a:rPr lang="en-US" sz="2400" dirty="0"/>
              <a:t>next </a:t>
            </a:r>
            <a:r>
              <a:rPr lang="en-US" sz="2400" dirty="0" smtClean="0"/>
              <a:t>time</a:t>
            </a:r>
          </a:p>
          <a:p>
            <a:pPr marL="0" indent="0">
              <a:buNone/>
            </a:pPr>
            <a:r>
              <a:rPr lang="en-US" sz="2400" dirty="0" smtClean="0"/>
              <a:t>5. </a:t>
            </a:r>
            <a:r>
              <a:rPr lang="en-US" sz="2400" dirty="0"/>
              <a:t>Scoring sheets distributed, filled out by </a:t>
            </a:r>
            <a:r>
              <a:rPr lang="en-US" sz="2400" dirty="0" smtClean="0"/>
              <a:t>audience</a:t>
            </a:r>
          </a:p>
          <a:p>
            <a:pPr marL="0" indent="0">
              <a:buNone/>
            </a:pPr>
            <a:r>
              <a:rPr lang="en-US" sz="2400" dirty="0" smtClean="0"/>
              <a:t>6. </a:t>
            </a:r>
            <a:r>
              <a:rPr lang="en-US" sz="2400" dirty="0"/>
              <a:t>Boje meets with presenting time to go over scoring and assign grade; Good news presenting team does no do the homework they </a:t>
            </a:r>
            <a:r>
              <a:rPr lang="en-US" sz="2400" dirty="0" smtClean="0"/>
              <a:t>assigned </a:t>
            </a:r>
            <a:r>
              <a:rPr lang="en-US" sz="2400" dirty="0"/>
              <a:t>to the </a:t>
            </a:r>
            <a:r>
              <a:rPr lang="en-US" sz="2400" dirty="0" smtClean="0"/>
              <a:t>class</a:t>
            </a:r>
            <a:endParaRPr lang="en-US" sz="2400" dirty="0"/>
          </a:p>
        </p:txBody>
      </p:sp>
    </p:spTree>
    <p:extLst>
      <p:ext uri="{BB962C8B-B14F-4D97-AF65-F5344CB8AC3E}">
        <p14:creationId xmlns:p14="http://schemas.microsoft.com/office/powerpoint/2010/main" val="3103493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STEP </a:t>
            </a:r>
            <a:r>
              <a:rPr lang="en-US" dirty="0"/>
              <a:t>5. </a:t>
            </a:r>
            <a:r>
              <a:rPr lang="en-US" dirty="0" smtClean="0"/>
              <a:t>(</a:t>
            </a:r>
            <a:r>
              <a:rPr lang="en-US" dirty="0" smtClean="0"/>
              <a:t>5 Minutes) for scoring sheets</a:t>
            </a:r>
            <a:endParaRPr lang="en-US" dirty="0"/>
          </a:p>
        </p:txBody>
      </p:sp>
      <p:sp>
        <p:nvSpPr>
          <p:cNvPr id="3" name="Content Placeholder 2"/>
          <p:cNvSpPr>
            <a:spLocks noGrp="1"/>
          </p:cNvSpPr>
          <p:nvPr>
            <p:ph idx="1"/>
          </p:nvPr>
        </p:nvSpPr>
        <p:spPr/>
        <p:txBody>
          <a:bodyPr>
            <a:normAutofit/>
          </a:bodyPr>
          <a:lstStyle/>
          <a:p>
            <a:r>
              <a:rPr lang="en-US" sz="2800" dirty="0"/>
              <a:t>Presenting Team is responsible for making copies, - </a:t>
            </a:r>
            <a:r>
              <a:rPr lang="en-US" sz="2800" dirty="0" smtClean="0"/>
              <a:t>see Adela BC #220 in advance to get them free</a:t>
            </a:r>
            <a:endParaRPr lang="en-US" sz="2800" dirty="0"/>
          </a:p>
        </p:txBody>
      </p:sp>
      <p:pic>
        <p:nvPicPr>
          <p:cNvPr id="4" name="Picture 3"/>
          <p:cNvPicPr>
            <a:picLocks noChangeAspect="1"/>
          </p:cNvPicPr>
          <p:nvPr/>
        </p:nvPicPr>
        <p:blipFill>
          <a:blip r:embed="rId2"/>
          <a:stretch>
            <a:fillRect/>
          </a:stretch>
        </p:blipFill>
        <p:spPr>
          <a:xfrm>
            <a:off x="1676401" y="2552848"/>
            <a:ext cx="5747600" cy="4305152"/>
          </a:xfrm>
          <a:prstGeom prst="rect">
            <a:avLst/>
          </a:prstGeom>
        </p:spPr>
      </p:pic>
    </p:spTree>
    <p:extLst>
      <p:ext uri="{BB962C8B-B14F-4D97-AF65-F5344CB8AC3E}">
        <p14:creationId xmlns:p14="http://schemas.microsoft.com/office/powerpoint/2010/main" val="1216929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497"/>
          </a:xfrm>
        </p:spPr>
        <p:txBody>
          <a:bodyPr>
            <a:normAutofit fontScale="90000"/>
          </a:bodyPr>
          <a:lstStyle/>
          <a:p>
            <a:r>
              <a:rPr lang="en-US" b="1" dirty="0" smtClean="0">
                <a:solidFill>
                  <a:srgbClr val="FF0000"/>
                </a:solidFill>
              </a:rPr>
              <a:t>THANK YOU</a:t>
            </a:r>
            <a:endParaRPr lang="en-US" b="1" dirty="0">
              <a:solidFill>
                <a:srgbClr val="FF0000"/>
              </a:solidFill>
            </a:endParaRPr>
          </a:p>
        </p:txBody>
      </p:sp>
      <p:sp>
        <p:nvSpPr>
          <p:cNvPr id="3" name="Content Placeholder 2"/>
          <p:cNvSpPr>
            <a:spLocks noGrp="1"/>
          </p:cNvSpPr>
          <p:nvPr>
            <p:ph idx="1"/>
          </p:nvPr>
        </p:nvSpPr>
        <p:spPr>
          <a:xfrm>
            <a:off x="571500" y="899990"/>
            <a:ext cx="8222201" cy="1794265"/>
          </a:xfrm>
        </p:spPr>
        <p:txBody>
          <a:bodyPr>
            <a:normAutofit/>
          </a:bodyPr>
          <a:lstStyle/>
          <a:p>
            <a:pPr marL="0" indent="0" algn="ctr">
              <a:buNone/>
            </a:pPr>
            <a:r>
              <a:rPr lang="en-US" sz="5500" b="1" dirty="0" smtClean="0"/>
              <a:t>Question &amp; Answers </a:t>
            </a:r>
            <a:r>
              <a:rPr lang="en-US" sz="5100" b="1" dirty="0" smtClean="0"/>
              <a:t>Slides </a:t>
            </a:r>
            <a:r>
              <a:rPr lang="en-US" sz="5100" b="1" dirty="0" smtClean="0">
                <a:hlinkClick r:id="rId2"/>
              </a:rPr>
              <a:t>http</a:t>
            </a:r>
            <a:r>
              <a:rPr lang="en-US" sz="5100" b="1" dirty="0">
                <a:hlinkClick r:id="rId2"/>
              </a:rPr>
              <a:t>://davidboje.com</a:t>
            </a:r>
            <a:r>
              <a:rPr lang="en-US" sz="5100" b="1" dirty="0" smtClean="0">
                <a:hlinkClick r:id="rId2"/>
              </a:rPr>
              <a:t>/</a:t>
            </a:r>
            <a:r>
              <a:rPr lang="en-US" sz="5100" b="1" dirty="0" smtClean="0">
                <a:hlinkClick r:id="rId2"/>
              </a:rPr>
              <a:t>488</a:t>
            </a:r>
            <a:r>
              <a:rPr lang="en-US" sz="5100" b="1" dirty="0" smtClean="0"/>
              <a:t> </a:t>
            </a:r>
            <a:r>
              <a:rPr lang="en-US" sz="5100" b="1" dirty="0" smtClean="0"/>
              <a:t> </a:t>
            </a:r>
            <a:endParaRPr lang="en-US" sz="5600" b="1" dirty="0"/>
          </a:p>
          <a:p>
            <a:pPr marL="0" indent="0" algn="ctr">
              <a:buNone/>
            </a:pPr>
            <a:endParaRPr lang="en-US" sz="5100" b="1" dirty="0" smtClean="0"/>
          </a:p>
        </p:txBody>
      </p:sp>
      <p:pic>
        <p:nvPicPr>
          <p:cNvPr id="4" name="Picture 3"/>
          <p:cNvPicPr>
            <a:picLocks noChangeAspect="1"/>
          </p:cNvPicPr>
          <p:nvPr/>
        </p:nvPicPr>
        <p:blipFill>
          <a:blip r:embed="rId3"/>
          <a:stretch>
            <a:fillRect/>
          </a:stretch>
        </p:blipFill>
        <p:spPr>
          <a:xfrm>
            <a:off x="1" y="2694256"/>
            <a:ext cx="9144000" cy="4163746"/>
          </a:xfrm>
          <a:prstGeom prst="rect">
            <a:avLst/>
          </a:prstGeom>
        </p:spPr>
      </p:pic>
    </p:spTree>
    <p:extLst>
      <p:ext uri="{BB962C8B-B14F-4D97-AF65-F5344CB8AC3E}">
        <p14:creationId xmlns:p14="http://schemas.microsoft.com/office/powerpoint/2010/main" val="1445951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82"/>
            <a:ext cx="8229600" cy="333311"/>
          </a:xfrm>
        </p:spPr>
        <p:txBody>
          <a:bodyPr>
            <a:normAutofit fontScale="90000"/>
          </a:bodyPr>
          <a:lstStyle/>
          <a:p>
            <a:r>
              <a:rPr lang="en-US" b="1" dirty="0" smtClean="0">
                <a:solidFill>
                  <a:srgbClr val="FF0000"/>
                </a:solidFill>
              </a:rPr>
              <a:t>TODAY’S LESSON PLAN</a:t>
            </a:r>
            <a:endParaRPr lang="en-US" b="1" dirty="0">
              <a:solidFill>
                <a:srgbClr val="FF0000"/>
              </a:solidFill>
            </a:endParaRPr>
          </a:p>
        </p:txBody>
      </p:sp>
      <p:sp>
        <p:nvSpPr>
          <p:cNvPr id="3" name="Content Placeholder 2"/>
          <p:cNvSpPr>
            <a:spLocks noGrp="1"/>
          </p:cNvSpPr>
          <p:nvPr>
            <p:ph idx="1"/>
          </p:nvPr>
        </p:nvSpPr>
        <p:spPr>
          <a:xfrm>
            <a:off x="145983" y="590162"/>
            <a:ext cx="8826750" cy="1976734"/>
          </a:xfrm>
        </p:spPr>
        <p:txBody>
          <a:bodyPr>
            <a:noAutofit/>
          </a:bodyPr>
          <a:lstStyle/>
          <a:p>
            <a:pPr marL="0" indent="0">
              <a:buNone/>
            </a:pPr>
            <a:r>
              <a:rPr lang="en-US" sz="2400" dirty="0" smtClean="0"/>
              <a:t>STEP 1: Three Opening Activities</a:t>
            </a:r>
          </a:p>
          <a:p>
            <a:pPr marL="857250" lvl="1" indent="-457200">
              <a:buAutoNum type="alphaUcPeriod"/>
            </a:pPr>
            <a:r>
              <a:rPr lang="en-US" sz="2000" dirty="0" smtClean="0"/>
              <a:t>Healthy </a:t>
            </a:r>
            <a:r>
              <a:rPr lang="en-US" sz="2000" dirty="0"/>
              <a:t>Happy </a:t>
            </a:r>
            <a:r>
              <a:rPr lang="en-US" sz="2000" dirty="0" smtClean="0"/>
              <a:t>Terrific</a:t>
            </a:r>
          </a:p>
          <a:p>
            <a:pPr marL="857250" lvl="1" indent="-457200">
              <a:buAutoNum type="alphaUcPeriod"/>
            </a:pPr>
            <a:r>
              <a:rPr lang="en-US" sz="2000" dirty="0" smtClean="0"/>
              <a:t>The </a:t>
            </a:r>
            <a:r>
              <a:rPr lang="en-US" sz="2000" dirty="0"/>
              <a:t>Homework Questions you will focus </a:t>
            </a:r>
            <a:r>
              <a:rPr lang="en-US" sz="2000" dirty="0" smtClean="0"/>
              <a:t>on</a:t>
            </a:r>
          </a:p>
          <a:p>
            <a:pPr marL="857250" lvl="1" indent="-457200">
              <a:buAutoNum type="alphaUcPeriod"/>
            </a:pPr>
            <a:r>
              <a:rPr lang="en-US" sz="2000" dirty="0" smtClean="0"/>
              <a:t>A </a:t>
            </a:r>
            <a:r>
              <a:rPr lang="en-US" sz="2000" dirty="0">
                <a:hlinkClick r:id="rId3"/>
              </a:rPr>
              <a:t>Boal ice-breaker </a:t>
            </a:r>
            <a:r>
              <a:rPr lang="en-US" sz="2000" dirty="0"/>
              <a:t>(with some connection to homework</a:t>
            </a:r>
            <a:r>
              <a:rPr lang="en-US" sz="2000" dirty="0" smtClean="0"/>
              <a:t>)</a:t>
            </a:r>
          </a:p>
          <a:p>
            <a:pPr marL="400050" lvl="1" indent="0">
              <a:buNone/>
            </a:pPr>
            <a:endParaRPr lang="en-US" sz="2000" dirty="0" smtClean="0"/>
          </a:p>
        </p:txBody>
      </p:sp>
      <p:sp>
        <p:nvSpPr>
          <p:cNvPr id="4" name="Rectangle 3"/>
          <p:cNvSpPr/>
          <p:nvPr/>
        </p:nvSpPr>
        <p:spPr>
          <a:xfrm>
            <a:off x="145983" y="2939242"/>
            <a:ext cx="8351198" cy="1477328"/>
          </a:xfrm>
          <a:prstGeom prst="rect">
            <a:avLst/>
          </a:prstGeom>
          <a:solidFill>
            <a:schemeClr val="tx2">
              <a:lumMod val="20000"/>
              <a:lumOff val="80000"/>
            </a:schemeClr>
          </a:solidFill>
        </p:spPr>
        <p:txBody>
          <a:bodyPr wrap="square">
            <a:spAutoFit/>
          </a:bodyPr>
          <a:lstStyle/>
          <a:p>
            <a:r>
              <a:rPr lang="en-US" b="1" dirty="0" smtClean="0"/>
              <a:t>NEXT HOMEWORK and Today’s Focus</a:t>
            </a:r>
          </a:p>
          <a:p>
            <a:r>
              <a:rPr lang="en-US" dirty="0" smtClean="0"/>
              <a:t>Question </a:t>
            </a:r>
            <a:r>
              <a:rPr lang="en-US" dirty="0"/>
              <a:t>2a: What is your story of meeting a potential client?</a:t>
            </a:r>
          </a:p>
          <a:p>
            <a:endParaRPr lang="en-US" dirty="0"/>
          </a:p>
          <a:p>
            <a:r>
              <a:rPr lang="en-US" dirty="0"/>
              <a:t>2b: Include field notes you wrote down during the visit (observations, reflections, verbatim notes)?</a:t>
            </a:r>
          </a:p>
        </p:txBody>
      </p:sp>
      <p:sp>
        <p:nvSpPr>
          <p:cNvPr id="5" name="Rectangle 4"/>
          <p:cNvSpPr/>
          <p:nvPr/>
        </p:nvSpPr>
        <p:spPr>
          <a:xfrm>
            <a:off x="145983" y="5142235"/>
            <a:ext cx="8943971" cy="923330"/>
          </a:xfrm>
          <a:prstGeom prst="rect">
            <a:avLst/>
          </a:prstGeom>
          <a:solidFill>
            <a:srgbClr val="FFFF00"/>
          </a:solidFill>
        </p:spPr>
        <p:txBody>
          <a:bodyPr wrap="square">
            <a:spAutoFit/>
          </a:bodyPr>
          <a:lstStyle/>
          <a:p>
            <a:r>
              <a:rPr lang="en-US" dirty="0" smtClean="0"/>
              <a:t>I chose Boal Exercise </a:t>
            </a:r>
            <a:r>
              <a:rPr lang="en-US" b="1" dirty="0" smtClean="0"/>
              <a:t>5 </a:t>
            </a:r>
            <a:r>
              <a:rPr lang="en-US" b="1" dirty="0"/>
              <a:t>Furnish the empty </a:t>
            </a:r>
            <a:r>
              <a:rPr lang="en-US" b="1" dirty="0" smtClean="0"/>
              <a:t>space p. 142</a:t>
            </a:r>
            <a:endParaRPr lang="en-US" b="1" dirty="0"/>
          </a:p>
          <a:p>
            <a:r>
              <a:rPr lang="en-US" dirty="0" smtClean="0"/>
              <a:t>“Two </a:t>
            </a:r>
            <a:r>
              <a:rPr lang="en-US" dirty="0"/>
              <a:t>actors face to face. One moves and the other fills ‘the empty space’; if </a:t>
            </a:r>
            <a:r>
              <a:rPr lang="en-US" dirty="0" smtClean="0"/>
              <a:t>one draws </a:t>
            </a:r>
            <a:r>
              <a:rPr lang="en-US" dirty="0"/>
              <a:t>back her hand, the other pulls hers in, if one shrinks, the other grows taller</a:t>
            </a:r>
            <a:r>
              <a:rPr lang="en-US" dirty="0" smtClean="0"/>
              <a:t>, etc.”</a:t>
            </a:r>
            <a:endParaRPr lang="en-US" dirty="0"/>
          </a:p>
        </p:txBody>
      </p:sp>
    </p:spTree>
    <p:extLst>
      <p:ext uri="{BB962C8B-B14F-4D97-AF65-F5344CB8AC3E}">
        <p14:creationId xmlns:p14="http://schemas.microsoft.com/office/powerpoint/2010/main" val="3179419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THE CONTENT</a:t>
            </a:r>
            <a:endParaRPr lang="en-US" dirty="0"/>
          </a:p>
        </p:txBody>
      </p:sp>
      <p:sp>
        <p:nvSpPr>
          <p:cNvPr id="3" name="Content Placeholder 2"/>
          <p:cNvSpPr>
            <a:spLocks noGrp="1"/>
          </p:cNvSpPr>
          <p:nvPr>
            <p:ph idx="1"/>
          </p:nvPr>
        </p:nvSpPr>
        <p:spPr/>
        <p:txBody>
          <a:bodyPr/>
          <a:lstStyle/>
          <a:p>
            <a:pPr marL="914400" lvl="1" indent="-514350">
              <a:buAutoNum type="alphaUcPeriod"/>
            </a:pPr>
            <a:r>
              <a:rPr lang="en-US" sz="2000" dirty="0" smtClean="0"/>
              <a:t>Grading last week's homework </a:t>
            </a:r>
          </a:p>
          <a:p>
            <a:pPr marL="1314450" lvl="2" indent="-514350"/>
            <a:r>
              <a:rPr lang="en-US" sz="1600" dirty="0" smtClean="0"/>
              <a:t>What CLIENT APPLICATIONS DO WE HAVE AND ANY CLIENTS HERE TODAY</a:t>
            </a:r>
          </a:p>
          <a:p>
            <a:pPr marL="1314450" lvl="2" indent="-514350"/>
            <a:r>
              <a:rPr lang="en-US" sz="1600" dirty="0" smtClean="0"/>
              <a:t>Choose the top clients for class to organize teams around</a:t>
            </a:r>
          </a:p>
          <a:p>
            <a:pPr marL="1314450" lvl="2" indent="-514350"/>
            <a:r>
              <a:rPr lang="en-US" sz="1600" dirty="0" smtClean="0"/>
              <a:t>Students become part of SEAM TEAM with a client</a:t>
            </a:r>
          </a:p>
          <a:p>
            <a:pPr marL="1314450" lvl="2" indent="-514350"/>
            <a:r>
              <a:rPr lang="en-US" sz="1600" dirty="0" smtClean="0"/>
              <a:t>GRADE THE HOMEWORK FROM last class</a:t>
            </a:r>
            <a:endParaRPr lang="en-US" sz="1600" dirty="0" smtClean="0"/>
          </a:p>
          <a:p>
            <a:pPr marL="914400" lvl="1" indent="-514350">
              <a:buAutoNum type="alphaUcPeriod"/>
            </a:pPr>
            <a:r>
              <a:rPr lang="en-US" sz="2000" dirty="0" smtClean="0"/>
              <a:t>The Slides and YouTube about the new homework</a:t>
            </a:r>
          </a:p>
          <a:p>
            <a:pPr marL="1085850" lvl="2" indent="-285750"/>
            <a:r>
              <a:rPr lang="en-US" sz="1600" dirty="0" smtClean="0">
                <a:hlinkClick r:id="rId2"/>
              </a:rPr>
              <a:t>BOJE’s DAY TWO SLIDES</a:t>
            </a:r>
            <a:r>
              <a:rPr lang="en-US" sz="1600" dirty="0" smtClean="0"/>
              <a:t> (you are here now) see next few slides</a:t>
            </a:r>
          </a:p>
          <a:p>
            <a:pPr marL="1085850" lvl="2" indent="-285750"/>
            <a:r>
              <a:rPr lang="en-US" sz="1600" dirty="0" smtClean="0"/>
              <a:t>YOUTUBE </a:t>
            </a:r>
            <a:r>
              <a:rPr lang="mr-IN" sz="1600" dirty="0" smtClean="0"/>
              <a:t>–</a:t>
            </a:r>
            <a:r>
              <a:rPr lang="en-US" sz="1600" dirty="0" smtClean="0"/>
              <a:t> Importance of Storytelling in Organizations </a:t>
            </a:r>
            <a:r>
              <a:rPr lang="en-US" sz="1600" dirty="0" smtClean="0">
                <a:hlinkClick r:id="rId3"/>
              </a:rPr>
              <a:t>https://www.youtube.com/watch?v=iUj_27aVuqw</a:t>
            </a:r>
            <a:r>
              <a:rPr lang="en-US" sz="1600" dirty="0" smtClean="0"/>
              <a:t> </a:t>
            </a:r>
          </a:p>
          <a:p>
            <a:pPr marL="400050" lvl="1" indent="0">
              <a:buNone/>
            </a:pPr>
            <a:endParaRPr lang="en-US" sz="2000" dirty="0" smtClean="0"/>
          </a:p>
          <a:p>
            <a:pPr marL="0" indent="0">
              <a:buNone/>
            </a:pPr>
            <a:endParaRPr lang="en-US" dirty="0"/>
          </a:p>
        </p:txBody>
      </p:sp>
    </p:spTree>
    <p:extLst>
      <p:ext uri="{BB962C8B-B14F-4D97-AF65-F5344CB8AC3E}">
        <p14:creationId xmlns:p14="http://schemas.microsoft.com/office/powerpoint/2010/main" val="26695319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91440"/>
            <a:ext cx="8294004" cy="962338"/>
          </a:xfrm>
        </p:spPr>
        <p:txBody>
          <a:bodyPr>
            <a:noAutofit/>
          </a:bodyPr>
          <a:lstStyle/>
          <a:p>
            <a:r>
              <a:rPr lang="en-US" sz="2400" b="1" dirty="0" smtClean="0">
                <a:solidFill>
                  <a:srgbClr val="FF0000"/>
                </a:solidFill>
              </a:rPr>
              <a:t>STEP 2 CONTENT: NEW </a:t>
            </a:r>
            <a:r>
              <a:rPr lang="en-US" sz="2400" b="1" dirty="0" smtClean="0">
                <a:solidFill>
                  <a:srgbClr val="FF0000"/>
                </a:solidFill>
              </a:rPr>
              <a:t>DIRECTION for SEAM </a:t>
            </a:r>
            <a:r>
              <a:rPr lang="en-US" sz="2400" b="1" dirty="0" smtClean="0">
                <a:solidFill>
                  <a:srgbClr val="FF0000"/>
                </a:solidFill>
                <a:sym typeface="Wingdings"/>
              </a:rPr>
              <a:t> </a:t>
            </a:r>
            <a:r>
              <a:rPr lang="en-US" sz="2400" b="1" dirty="0" smtClean="0">
                <a:solidFill>
                  <a:srgbClr val="FF0000"/>
                </a:solidFill>
              </a:rPr>
              <a:t>ROUTINES OF SMALL BUSINESS TAUGHT in SEAM to </a:t>
            </a:r>
            <a:r>
              <a:rPr lang="en-US" sz="2400" b="1" dirty="0" smtClean="0">
                <a:solidFill>
                  <a:srgbClr val="FF0000"/>
                </a:solidFill>
              </a:rPr>
              <a:t>Undergraduates &amp; MBAs</a:t>
            </a:r>
            <a:endParaRPr lang="en-US" sz="2400" b="1" dirty="0">
              <a:solidFill>
                <a:srgbClr val="FF0000"/>
              </a:solidFill>
            </a:endParaRPr>
          </a:p>
        </p:txBody>
      </p:sp>
      <p:sp>
        <p:nvSpPr>
          <p:cNvPr id="6" name="Content Placeholder 5"/>
          <p:cNvSpPr>
            <a:spLocks noGrp="1"/>
          </p:cNvSpPr>
          <p:nvPr>
            <p:ph idx="1"/>
          </p:nvPr>
        </p:nvSpPr>
        <p:spPr>
          <a:xfrm>
            <a:off x="0" y="927004"/>
            <a:ext cx="6600055" cy="4186730"/>
          </a:xfrm>
        </p:spPr>
        <p:txBody>
          <a:bodyPr>
            <a:normAutofit lnSpcReduction="10000"/>
          </a:bodyPr>
          <a:lstStyle/>
          <a:p>
            <a:r>
              <a:rPr lang="en-US" sz="2400" dirty="0"/>
              <a:t>Can SEAM help routines of small business be DYNAMIC and AGILE?</a:t>
            </a:r>
          </a:p>
          <a:p>
            <a:r>
              <a:rPr lang="en-US" sz="2400" dirty="0"/>
              <a:t>Latest work on dynamic routines says </a:t>
            </a:r>
            <a:r>
              <a:rPr lang="en-US" sz="2400" dirty="0" smtClean="0"/>
              <a:t>routines that </a:t>
            </a:r>
            <a:r>
              <a:rPr lang="en-US" sz="2400" dirty="0"/>
              <a:t>ACTORS perform are mediated by ACTANTS</a:t>
            </a:r>
            <a:r>
              <a:rPr lang="en-US" sz="3600" dirty="0"/>
              <a:t> </a:t>
            </a:r>
            <a:r>
              <a:rPr lang="en-US" sz="1800" dirty="0"/>
              <a:t>(</a:t>
            </a:r>
            <a:r>
              <a:rPr lang="en-US" sz="1800" dirty="0" smtClean="0">
                <a:hlinkClick r:id="rId2"/>
              </a:rPr>
              <a:t>Sel</a:t>
            </a:r>
            <a:r>
              <a:rPr lang="en-US" sz="1800" dirty="0">
                <a:hlinkClick r:id="rId2"/>
              </a:rPr>
              <a:t>e</a:t>
            </a:r>
            <a:r>
              <a:rPr lang="en-US" sz="1800" dirty="0" smtClean="0">
                <a:hlinkClick r:id="rId2"/>
              </a:rPr>
              <a:t> </a:t>
            </a:r>
            <a:r>
              <a:rPr lang="en-US" sz="1800" dirty="0">
                <a:hlinkClick r:id="rId2"/>
              </a:rPr>
              <a:t>&amp; </a:t>
            </a:r>
            <a:r>
              <a:rPr lang="en-US" sz="1800" dirty="0" smtClean="0">
                <a:hlinkClick r:id="rId2"/>
              </a:rPr>
              <a:t>Grand,2016)</a:t>
            </a:r>
            <a:r>
              <a:rPr lang="en-US" sz="1800" b="1" dirty="0">
                <a:hlinkClick r:id="rId2"/>
              </a:rPr>
              <a:t> </a:t>
            </a:r>
            <a:r>
              <a:rPr lang="en-US" sz="1800" b="1" i="1" dirty="0">
                <a:hlinkClick r:id="rId2"/>
              </a:rPr>
              <a:t>Organization Science</a:t>
            </a:r>
            <a:r>
              <a:rPr lang="en-US" sz="1800" dirty="0">
                <a:hlinkClick r:id="rId2"/>
              </a:rPr>
              <a:t>, </a:t>
            </a:r>
            <a:r>
              <a:rPr lang="en-US" sz="1800" i="1" dirty="0">
                <a:hlinkClick r:id="rId2"/>
              </a:rPr>
              <a:t>27</a:t>
            </a:r>
            <a:r>
              <a:rPr lang="en-US" sz="1800" dirty="0">
                <a:hlinkClick r:id="rId2"/>
              </a:rPr>
              <a:t>(3), 722-738</a:t>
            </a:r>
            <a:r>
              <a:rPr lang="en-US" sz="2400" dirty="0"/>
              <a:t>)</a:t>
            </a:r>
          </a:p>
          <a:p>
            <a:r>
              <a:rPr lang="en-US" sz="3200" dirty="0"/>
              <a:t>ACTANT </a:t>
            </a:r>
            <a:r>
              <a:rPr lang="en-US" sz="3200" dirty="0" smtClean="0"/>
              <a:t>can </a:t>
            </a:r>
            <a:r>
              <a:rPr lang="en-US" sz="3200" dirty="0"/>
              <a:t>be an App, software, material configuration, </a:t>
            </a:r>
            <a:r>
              <a:rPr lang="en-US" sz="3200" dirty="0" smtClean="0"/>
              <a:t>and the 6 SEAM TOOLS </a:t>
            </a:r>
            <a:r>
              <a:rPr lang="en-US" sz="3200" dirty="0" smtClean="0"/>
              <a:t>or the Material layout of a BUILDING or SHOP (Tamara)</a:t>
            </a:r>
            <a:endParaRPr lang="en-US" sz="3200" dirty="0"/>
          </a:p>
          <a:p>
            <a:pPr marL="0" indent="0">
              <a:buNone/>
            </a:pPr>
            <a:endParaRPr lang="en-US" dirty="0"/>
          </a:p>
        </p:txBody>
      </p:sp>
      <p:sp>
        <p:nvSpPr>
          <p:cNvPr id="7" name="Footer Placeholder 4"/>
          <p:cNvSpPr>
            <a:spLocks noGrp="1"/>
          </p:cNvSpPr>
          <p:nvPr>
            <p:ph type="ftr" sz="quarter" idx="11"/>
          </p:nvPr>
        </p:nvSpPr>
        <p:spPr>
          <a:xfrm>
            <a:off x="4106440" y="6243636"/>
            <a:ext cx="2058294" cy="429187"/>
          </a:xfrm>
        </p:spPr>
        <p:txBody>
          <a:bodyPr/>
          <a:lstStyle/>
          <a:p>
            <a:r>
              <a:rPr lang="en-US" dirty="0" smtClean="0"/>
              <a:t>SEAM-STORYTELLING by David M. Boje</a:t>
            </a:r>
            <a:endParaRPr lang="en-US" dirty="0"/>
          </a:p>
        </p:txBody>
      </p:sp>
      <p:sp>
        <p:nvSpPr>
          <p:cNvPr id="4" name="Title 1"/>
          <p:cNvSpPr txBox="1">
            <a:spLocks/>
          </p:cNvSpPr>
          <p:nvPr/>
        </p:nvSpPr>
        <p:spPr>
          <a:xfrm>
            <a:off x="6416256" y="5126461"/>
            <a:ext cx="2727744" cy="1447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dirty="0" smtClean="0"/>
              <a:t>Boje’s Piloting Logbook</a:t>
            </a:r>
            <a:endParaRPr lang="en-US" dirty="0"/>
          </a:p>
        </p:txBody>
      </p:sp>
      <p:pic>
        <p:nvPicPr>
          <p:cNvPr id="5" name="Content Placeholder 8"/>
          <p:cNvPicPr>
            <a:picLocks noChangeAspect="1"/>
          </p:cNvPicPr>
          <p:nvPr/>
        </p:nvPicPr>
        <p:blipFill>
          <a:blip r:embed="rId3"/>
          <a:srcRect t="11021" b="11021"/>
          <a:stretch>
            <a:fillRect/>
          </a:stretch>
        </p:blipFill>
        <p:spPr>
          <a:xfrm>
            <a:off x="6600055" y="2312033"/>
            <a:ext cx="2516909" cy="2801701"/>
          </a:xfrm>
          <a:prstGeom prst="rect">
            <a:avLst/>
          </a:prstGeom>
        </p:spPr>
      </p:pic>
      <p:sp>
        <p:nvSpPr>
          <p:cNvPr id="8" name="Text Placeholder 7"/>
          <p:cNvSpPr txBox="1">
            <a:spLocks/>
          </p:cNvSpPr>
          <p:nvPr/>
        </p:nvSpPr>
        <p:spPr>
          <a:xfrm>
            <a:off x="367597" y="5443979"/>
            <a:ext cx="4334453" cy="1236663"/>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400" dirty="0" smtClean="0"/>
              <a:t>Please Make SEAM </a:t>
            </a:r>
            <a:r>
              <a:rPr lang="en-US" sz="2400" dirty="0" smtClean="0"/>
              <a:t>Logbook </a:t>
            </a:r>
            <a:r>
              <a:rPr lang="en-US" sz="2400" dirty="0" smtClean="0">
                <a:hlinkClick r:id="rId4"/>
              </a:rPr>
              <a:t>YOUR TEAM’S FINAL REPORT_USE TEMPLATE </a:t>
            </a:r>
            <a:endParaRPr lang="en-US" sz="2400" dirty="0"/>
          </a:p>
        </p:txBody>
      </p:sp>
    </p:spTree>
    <p:extLst>
      <p:ext uri="{BB962C8B-B14F-4D97-AF65-F5344CB8AC3E}">
        <p14:creationId xmlns:p14="http://schemas.microsoft.com/office/powerpoint/2010/main" val="10059366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30530"/>
          </a:xfrm>
        </p:spPr>
        <p:txBody>
          <a:bodyPr>
            <a:noAutofit/>
          </a:bodyPr>
          <a:lstStyle/>
          <a:p>
            <a:r>
              <a:rPr lang="en-US" sz="2800" b="1" dirty="0" smtClean="0">
                <a:solidFill>
                  <a:srgbClr val="FF0000"/>
                </a:solidFill>
              </a:rPr>
              <a:t>TAMARA a Material ACTANT in mediating the </a:t>
            </a:r>
            <a:br>
              <a:rPr lang="en-US" sz="2800" b="1" dirty="0" smtClean="0">
                <a:solidFill>
                  <a:srgbClr val="FF0000"/>
                </a:solidFill>
              </a:rPr>
            </a:br>
            <a:r>
              <a:rPr lang="en-US" sz="2800" b="1" dirty="0" smtClean="0">
                <a:solidFill>
                  <a:srgbClr val="FF0000"/>
                </a:solidFill>
              </a:rPr>
              <a:t>HUMAN ROUTINES</a:t>
            </a:r>
            <a:endParaRPr lang="en-US" sz="2800" b="1" dirty="0">
              <a:solidFill>
                <a:srgbClr val="FF0000"/>
              </a:solidFill>
            </a:endParaRPr>
          </a:p>
        </p:txBody>
      </p:sp>
      <p:pic>
        <p:nvPicPr>
          <p:cNvPr id="4" name="Picture 3"/>
          <p:cNvPicPr>
            <a:picLocks noChangeAspect="1"/>
          </p:cNvPicPr>
          <p:nvPr/>
        </p:nvPicPr>
        <p:blipFill>
          <a:blip r:embed="rId2"/>
          <a:stretch>
            <a:fillRect/>
          </a:stretch>
        </p:blipFill>
        <p:spPr>
          <a:xfrm>
            <a:off x="468775" y="1185937"/>
            <a:ext cx="8218025" cy="5672063"/>
          </a:xfrm>
          <a:prstGeom prst="rect">
            <a:avLst/>
          </a:prstGeom>
        </p:spPr>
      </p:pic>
    </p:spTree>
    <p:extLst>
      <p:ext uri="{BB962C8B-B14F-4D97-AF65-F5344CB8AC3E}">
        <p14:creationId xmlns:p14="http://schemas.microsoft.com/office/powerpoint/2010/main" val="15807662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YouTube for today</a:t>
            </a:r>
            <a:endParaRPr lang="en-US" dirty="0"/>
          </a:p>
        </p:txBody>
      </p:sp>
      <p:sp>
        <p:nvSpPr>
          <p:cNvPr id="3" name="Content Placeholder 2"/>
          <p:cNvSpPr>
            <a:spLocks noGrp="1"/>
          </p:cNvSpPr>
          <p:nvPr>
            <p:ph idx="1"/>
          </p:nvPr>
        </p:nvSpPr>
        <p:spPr/>
        <p:txBody>
          <a:bodyPr/>
          <a:lstStyle/>
          <a:p>
            <a:pPr marL="0" lvl="2" indent="0">
              <a:buNone/>
            </a:pPr>
            <a:r>
              <a:rPr lang="en-US" sz="6000" dirty="0" smtClean="0"/>
              <a:t>YOUTUBE </a:t>
            </a:r>
            <a:r>
              <a:rPr lang="mr-IN" sz="6000" dirty="0" smtClean="0"/>
              <a:t>–</a:t>
            </a:r>
            <a:r>
              <a:rPr lang="en-US" sz="6000" dirty="0" smtClean="0"/>
              <a:t> Importance of Storytelling in Organizations </a:t>
            </a:r>
            <a:r>
              <a:rPr lang="en-US" sz="1600" dirty="0" smtClean="0">
                <a:hlinkClick r:id="rId2"/>
              </a:rPr>
              <a:t>https://www.youtube.com/watch?v=iUj_27aVuqw</a:t>
            </a:r>
            <a:r>
              <a:rPr lang="en-US" sz="1600" dirty="0" smtClean="0"/>
              <a:t> </a:t>
            </a:r>
          </a:p>
          <a:p>
            <a:pPr marL="0" indent="0">
              <a:buNone/>
            </a:pPr>
            <a:endParaRPr lang="en-US" dirty="0"/>
          </a:p>
        </p:txBody>
      </p:sp>
    </p:spTree>
    <p:extLst>
      <p:ext uri="{BB962C8B-B14F-4D97-AF65-F5344CB8AC3E}">
        <p14:creationId xmlns:p14="http://schemas.microsoft.com/office/powerpoint/2010/main" val="309828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9698" y="274638"/>
            <a:ext cx="8914302" cy="414371"/>
          </a:xfrm>
        </p:spPr>
        <p:txBody>
          <a:bodyPr>
            <a:normAutofit fontScale="90000"/>
          </a:bodyPr>
          <a:lstStyle/>
          <a:p>
            <a:r>
              <a:rPr lang="en-US" b="1" dirty="0" smtClean="0">
                <a:solidFill>
                  <a:srgbClr val="FF0000"/>
                </a:solidFill>
              </a:rPr>
              <a:t>SMALL BUSINESSES ARE VIRTUALIZING</a:t>
            </a:r>
            <a:endParaRPr lang="en-US" b="1" dirty="0">
              <a:solidFill>
                <a:srgbClr val="FF0000"/>
              </a:solidFill>
            </a:endParaRPr>
          </a:p>
        </p:txBody>
      </p:sp>
      <p:sp>
        <p:nvSpPr>
          <p:cNvPr id="4" name="Content Placeholder 3"/>
          <p:cNvSpPr>
            <a:spLocks noGrp="1"/>
          </p:cNvSpPr>
          <p:nvPr>
            <p:ph idx="1"/>
          </p:nvPr>
        </p:nvSpPr>
        <p:spPr>
          <a:xfrm>
            <a:off x="334180" y="914400"/>
            <a:ext cx="8688680" cy="5017572"/>
          </a:xfrm>
        </p:spPr>
        <p:txBody>
          <a:bodyPr>
            <a:normAutofit fontScale="77500" lnSpcReduction="20000"/>
          </a:bodyPr>
          <a:lstStyle/>
          <a:p>
            <a:pPr marL="0" indent="0">
              <a:buNone/>
            </a:pPr>
            <a:r>
              <a:rPr lang="en-US" b="1" dirty="0"/>
              <a:t>Virtual SMALL BUSINESS</a:t>
            </a:r>
            <a:r>
              <a:rPr lang="en-US" dirty="0"/>
              <a:t> </a:t>
            </a:r>
            <a:r>
              <a:rPr lang="en-US" dirty="0">
                <a:sym typeface="Wingdings"/>
              </a:rPr>
              <a:t></a:t>
            </a:r>
            <a:r>
              <a:rPr lang="en-US" dirty="0"/>
              <a:t> “Temporary network of independent companies — suppliers, customers, even erstwhile rivals— linked by information technology to share skills, costs and access to one another markets”(Davis, 2016: 69).</a:t>
            </a:r>
            <a:endParaRPr lang="en-US" sz="2400" dirty="0"/>
          </a:p>
          <a:p>
            <a:pPr marL="0" indent="0">
              <a:buNone/>
            </a:pPr>
            <a:endParaRPr lang="en-US" b="1" dirty="0" smtClean="0"/>
          </a:p>
          <a:p>
            <a:pPr marL="0" indent="0">
              <a:buNone/>
            </a:pPr>
            <a:r>
              <a:rPr lang="en-US" dirty="0" smtClean="0"/>
              <a:t>Consumers </a:t>
            </a:r>
            <a:r>
              <a:rPr lang="en-US" dirty="0"/>
              <a:t>in </a:t>
            </a:r>
            <a:r>
              <a:rPr lang="en-US" dirty="0" smtClean="0"/>
              <a:t>our dis</a:t>
            </a:r>
            <a:r>
              <a:rPr lang="en-US" dirty="0"/>
              <a:t>-integrated economy have </a:t>
            </a:r>
            <a:r>
              <a:rPr lang="en-US" dirty="0" smtClean="0"/>
              <a:t>no </a:t>
            </a:r>
            <a:r>
              <a:rPr lang="en-US" dirty="0"/>
              <a:t>idea what is going on </a:t>
            </a:r>
            <a:r>
              <a:rPr lang="en-US" dirty="0" smtClean="0"/>
              <a:t>in </a:t>
            </a:r>
            <a:r>
              <a:rPr lang="en-US" dirty="0"/>
              <a:t>‘SMALL BUSINESS’ </a:t>
            </a:r>
            <a:r>
              <a:rPr lang="en-US" dirty="0" smtClean="0"/>
              <a:t>Virtual supply chain</a:t>
            </a:r>
            <a:endParaRPr lang="en-US" dirty="0"/>
          </a:p>
          <a:p>
            <a:pPr marL="0" indent="0">
              <a:buNone/>
            </a:pPr>
            <a:endParaRPr lang="en-US" dirty="0" smtClean="0"/>
          </a:p>
          <a:p>
            <a:pPr marL="0" indent="0">
              <a:buNone/>
            </a:pPr>
            <a:r>
              <a:rPr lang="en-US" sz="2800" dirty="0" smtClean="0"/>
              <a:t>Or how [Apps &amp; Material] ACTANTS especially the 6 SEAM TOOLS are ACTANT-mediators </a:t>
            </a:r>
            <a:r>
              <a:rPr lang="en-US" sz="2800" dirty="0"/>
              <a:t>of </a:t>
            </a:r>
            <a:r>
              <a:rPr lang="en-US" sz="2800" dirty="0" smtClean="0"/>
              <a:t>Actual/</a:t>
            </a:r>
            <a:r>
              <a:rPr lang="en-US" sz="2800" b="0" dirty="0" smtClean="0"/>
              <a:t>Real routine</a:t>
            </a:r>
            <a:r>
              <a:rPr lang="en-US" sz="2800" dirty="0" smtClean="0"/>
              <a:t>s that small </a:t>
            </a:r>
            <a:r>
              <a:rPr lang="en-US" sz="2800" dirty="0"/>
              <a:t>business actors </a:t>
            </a:r>
            <a:r>
              <a:rPr lang="en-US" sz="2800" dirty="0" smtClean="0"/>
              <a:t>perform</a:t>
            </a:r>
          </a:p>
          <a:p>
            <a:pPr marL="0" indent="0">
              <a:buNone/>
            </a:pPr>
            <a:endParaRPr lang="en-US" dirty="0"/>
          </a:p>
          <a:p>
            <a:pPr marL="0" indent="0">
              <a:buNone/>
            </a:pPr>
            <a:r>
              <a:rPr lang="en-US" dirty="0" smtClean="0"/>
              <a:t> </a:t>
            </a:r>
            <a:r>
              <a:rPr lang="en-US" dirty="0">
                <a:sym typeface="Wingdings"/>
              </a:rPr>
              <a:t>  </a:t>
            </a:r>
            <a:r>
              <a:rPr lang="en-US" dirty="0" smtClean="0">
                <a:sym typeface="Wingdings"/>
              </a:rPr>
              <a:t>SMALL BUSINESS has gone </a:t>
            </a:r>
            <a:r>
              <a:rPr lang="en-US" dirty="0">
                <a:sym typeface="Wingdings"/>
              </a:rPr>
              <a:t>global and virtual in VIRTUAL/REAL</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016207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86349" y="810406"/>
            <a:ext cx="7201913" cy="5917247"/>
          </a:xfrm>
          <a:prstGeom prst="rect">
            <a:avLst/>
          </a:prstGeom>
        </p:spPr>
      </p:pic>
      <p:sp>
        <p:nvSpPr>
          <p:cNvPr id="4" name="Title 3"/>
          <p:cNvSpPr>
            <a:spLocks noGrp="1"/>
          </p:cNvSpPr>
          <p:nvPr>
            <p:ph type="title"/>
          </p:nvPr>
        </p:nvSpPr>
        <p:spPr>
          <a:xfrm>
            <a:off x="457200" y="274638"/>
            <a:ext cx="8229600" cy="508940"/>
          </a:xfrm>
        </p:spPr>
        <p:txBody>
          <a:bodyPr>
            <a:normAutofit fontScale="90000"/>
          </a:bodyPr>
          <a:lstStyle/>
          <a:p>
            <a:r>
              <a:rPr lang="en-US" b="1" dirty="0" smtClean="0">
                <a:solidFill>
                  <a:srgbClr val="FF0000"/>
                </a:solidFill>
              </a:rPr>
              <a:t>Step 2: ‘CONTENT’ the 3 DPIE’s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651FC063-5EA9-49AF-AFAF-D68C9E82B23B}" type="slidenum">
              <a:rPr lang="en-US" smtClean="0"/>
              <a:pPr/>
              <a:t>9</a:t>
            </a:fld>
            <a:endParaRPr lang="en-US"/>
          </a:p>
        </p:txBody>
      </p:sp>
    </p:spTree>
    <p:extLst>
      <p:ext uri="{BB962C8B-B14F-4D97-AF65-F5344CB8AC3E}">
        <p14:creationId xmlns:p14="http://schemas.microsoft.com/office/powerpoint/2010/main" val="33333895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3575</TotalTime>
  <Words>1298</Words>
  <Application>Microsoft Macintosh PowerPoint</Application>
  <PresentationFormat>On-screen Show (4:3)</PresentationFormat>
  <Paragraphs>139</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LESSON PLAN 6 STEPS</vt:lpstr>
      <vt:lpstr>TODAY’S LESSON PLAN</vt:lpstr>
      <vt:lpstr>STEP 2: THE CONTENT</vt:lpstr>
      <vt:lpstr>STEP 2 CONTENT: NEW DIRECTION for SEAM  ROUTINES OF SMALL BUSINESS TAUGHT in SEAM to Undergraduates &amp; MBAs</vt:lpstr>
      <vt:lpstr>TAMARA a Material ACTANT in mediating the  HUMAN ROUTINES</vt:lpstr>
      <vt:lpstr>Original YouTube for today</vt:lpstr>
      <vt:lpstr>SMALL BUSINESSES ARE VIRTUALIZING</vt:lpstr>
      <vt:lpstr>Step 2: ‘CONTENT’ the 3 DPIE’s</vt:lpstr>
      <vt:lpstr>PowerPoint Presentation</vt:lpstr>
      <vt:lpstr>Step 2: ‘Content’: SEAM Consulting Model</vt:lpstr>
      <vt:lpstr>As we approach 6th Extinction</vt:lpstr>
      <vt:lpstr>SEAM &amp;  TRUE STORYTELLING PRINCIPLES</vt:lpstr>
      <vt:lpstr>Instead of 6th Extinction</vt:lpstr>
      <vt:lpstr> </vt:lpstr>
      <vt:lpstr>PowerPoint Presentation</vt:lpstr>
      <vt:lpstr>PowerPoint Presentation</vt:lpstr>
      <vt:lpstr>STEP 3: Interactive Experiential Event Some activity in experiencing the material TODAY WE Do Team From Hell CONTRACT</vt:lpstr>
      <vt:lpstr>LESSON PLAN STEP 4 (2 minutes) Q &amp; A with class to see what worked well today, and what could be better  </vt:lpstr>
      <vt:lpstr>LESSON STEP 5. (5 Minutes) for scoring sheets</vt:lpstr>
      <vt:lpstr>THANK YOU</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Boje</dc:creator>
  <cp:lastModifiedBy>David Boje</cp:lastModifiedBy>
  <cp:revision>115</cp:revision>
  <dcterms:created xsi:type="dcterms:W3CDTF">2018-05-27T05:13:07Z</dcterms:created>
  <dcterms:modified xsi:type="dcterms:W3CDTF">2018-08-22T14:26:08Z</dcterms:modified>
</cp:coreProperties>
</file>